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7" r:id="rId9"/>
    <p:sldId id="263" r:id="rId10"/>
    <p:sldId id="268" r:id="rId11"/>
    <p:sldId id="264" r:id="rId12"/>
    <p:sldId id="269" r:id="rId13"/>
    <p:sldId id="265" r:id="rId14"/>
    <p:sldId id="266" r:id="rId15"/>
  </p:sldIdLst>
  <p:sldSz cx="14630400" cy="8229600"/>
  <p:notesSz cx="8229600" cy="14630400"/>
  <p:embeddedFontLst>
    <p:embeddedFont>
      <p:font typeface="DM Sans" pitchFamily="2" charset="0"/>
      <p:regular r:id="rId17"/>
      <p:bold r:id="rId18"/>
      <p:italic r:id="rId19"/>
      <p:boldItalic r:id="rId20"/>
    </p:embeddedFont>
    <p:embeddedFont>
      <p:font typeface="DM Sans Medium" pitchFamily="2" charset="0"/>
      <p:regular r:id="rId21"/>
    </p:embeddedFont>
    <p:embeddedFont>
      <p:font typeface="Inter"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58227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1177/1096348009344212"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hyperlink" Target="https://doi.org/10.1016/j.ijhm.2009.01.002" TargetMode="External"/><Relationship Id="rId5" Type="http://schemas.openxmlformats.org/officeDocument/2006/relationships/hyperlink" Target="https://doi.org/10.1016/0022-4359(93)90003-2" TargetMode="External"/><Relationship Id="rId4" Type="http://schemas.openxmlformats.org/officeDocument/2006/relationships/hyperlink" Target="https://doi.org/10.1108/0959611081085213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4037" y="930116"/>
            <a:ext cx="7415927" cy="4258628"/>
          </a:xfrm>
          <a:prstGeom prst="rect">
            <a:avLst/>
          </a:prstGeom>
          <a:noFill/>
          <a:ln/>
        </p:spPr>
        <p:txBody>
          <a:bodyPr wrap="square" lIns="0" tIns="0" rIns="0" bIns="0" rtlCol="0" anchor="t"/>
          <a:lstStyle/>
          <a:p>
            <a:pPr marL="0" indent="0">
              <a:lnSpc>
                <a:spcPts val="8350"/>
              </a:lnSpc>
              <a:buNone/>
            </a:pPr>
            <a:r>
              <a:rPr lang="en-US" sz="6700" dirty="0">
                <a:solidFill>
                  <a:srgbClr val="161613"/>
                </a:solidFill>
                <a:latin typeface="DM Sans Medium" pitchFamily="34" charset="0"/>
                <a:ea typeface="DM Sans Medium" pitchFamily="34" charset="-122"/>
                <a:cs typeface="DM Sans Medium" pitchFamily="34" charset="-120"/>
              </a:rPr>
              <a:t>Customer Satisfaction in the Restaurant Industry</a:t>
            </a:r>
            <a:endParaRPr lang="en-US" sz="6700" dirty="0"/>
          </a:p>
        </p:txBody>
      </p:sp>
      <p:sp>
        <p:nvSpPr>
          <p:cNvPr id="4" name="Text 1"/>
          <p:cNvSpPr/>
          <p:nvPr/>
        </p:nvSpPr>
        <p:spPr>
          <a:xfrm>
            <a:off x="864037" y="5559028"/>
            <a:ext cx="7415927" cy="395049"/>
          </a:xfrm>
          <a:prstGeom prst="rect">
            <a:avLst/>
          </a:prstGeom>
          <a:noFill/>
          <a:ln/>
        </p:spPr>
        <p:txBody>
          <a:bodyPr wrap="none" lIns="0" tIns="0" rIns="0" bIns="0" rtlCol="0" anchor="t"/>
          <a:lstStyle/>
          <a:p>
            <a:pPr marL="0" indent="0">
              <a:lnSpc>
                <a:spcPts val="3100"/>
              </a:lnSpc>
              <a:buNone/>
            </a:pPr>
            <a:r>
              <a:rPr lang="en-US" sz="1900" b="1" dirty="0">
                <a:solidFill>
                  <a:srgbClr val="161613"/>
                </a:solidFill>
                <a:latin typeface="Inter" pitchFamily="34" charset="0"/>
                <a:ea typeface="Inter" pitchFamily="34" charset="-122"/>
                <a:cs typeface="Inter" pitchFamily="34" charset="-120"/>
              </a:rPr>
              <a:t>MANASA RAJAGOPAL MADABUSHI</a:t>
            </a:r>
            <a:endParaRPr lang="en-US" sz="1900" dirty="0"/>
          </a:p>
        </p:txBody>
      </p:sp>
      <p:sp>
        <p:nvSpPr>
          <p:cNvPr id="5" name="Text 2"/>
          <p:cNvSpPr/>
          <p:nvPr/>
        </p:nvSpPr>
        <p:spPr>
          <a:xfrm>
            <a:off x="864037" y="6231731"/>
            <a:ext cx="7415927" cy="395049"/>
          </a:xfrm>
          <a:prstGeom prst="rect">
            <a:avLst/>
          </a:prstGeom>
          <a:noFill/>
          <a:ln/>
        </p:spPr>
        <p:txBody>
          <a:bodyPr wrap="none" lIns="0" tIns="0" rIns="0" bIns="0" rtlCol="0" anchor="t"/>
          <a:lstStyle/>
          <a:p>
            <a:pPr marL="0" indent="0">
              <a:lnSpc>
                <a:spcPts val="3100"/>
              </a:lnSpc>
              <a:buNone/>
            </a:pPr>
            <a:r>
              <a:rPr lang="en-US" sz="1900" b="1" dirty="0">
                <a:solidFill>
                  <a:srgbClr val="161613"/>
                </a:solidFill>
                <a:latin typeface="Inter" pitchFamily="34" charset="0"/>
                <a:ea typeface="Inter" pitchFamily="34" charset="-122"/>
                <a:cs typeface="Inter" pitchFamily="34" charset="-120"/>
              </a:rPr>
              <a:t>APPALA DHANUSH BALIREDDY</a:t>
            </a:r>
            <a:endParaRPr lang="en-US" sz="1900" dirty="0"/>
          </a:p>
        </p:txBody>
      </p:sp>
      <p:sp>
        <p:nvSpPr>
          <p:cNvPr id="6" name="Text 3"/>
          <p:cNvSpPr/>
          <p:nvPr/>
        </p:nvSpPr>
        <p:spPr>
          <a:xfrm>
            <a:off x="864037" y="6904434"/>
            <a:ext cx="7415927" cy="395049"/>
          </a:xfrm>
          <a:prstGeom prst="rect">
            <a:avLst/>
          </a:prstGeom>
          <a:noFill/>
          <a:ln/>
        </p:spPr>
        <p:txBody>
          <a:bodyPr wrap="none" lIns="0" tIns="0" rIns="0" bIns="0" rtlCol="0" anchor="t"/>
          <a:lstStyle/>
          <a:p>
            <a:pPr marL="0" indent="0">
              <a:lnSpc>
                <a:spcPts val="3100"/>
              </a:lnSpc>
              <a:buNone/>
            </a:pPr>
            <a:r>
              <a:rPr lang="en-US" sz="1900" b="1" dirty="0">
                <a:solidFill>
                  <a:srgbClr val="161613"/>
                </a:solidFill>
                <a:latin typeface="Inter" pitchFamily="34" charset="0"/>
                <a:ea typeface="Inter" pitchFamily="34" charset="-122"/>
                <a:cs typeface="Inter" pitchFamily="34" charset="-120"/>
              </a:rPr>
              <a:t>MARYIN VEGA URRUTIA</a:t>
            </a:r>
            <a:endParaRPr lang="en-US" sz="1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10;&#10;Description automatically generated">
            <a:extLst>
              <a:ext uri="{FF2B5EF4-FFF2-40B4-BE49-F238E27FC236}">
                <a16:creationId xmlns:a16="http://schemas.microsoft.com/office/drawing/2014/main" id="{FF331A93-0363-9273-E006-793DBCC74A0C}"/>
              </a:ext>
            </a:extLst>
          </p:cNvPr>
          <p:cNvPicPr>
            <a:picLocks noChangeAspect="1"/>
          </p:cNvPicPr>
          <p:nvPr/>
        </p:nvPicPr>
        <p:blipFill>
          <a:blip r:embed="rId2"/>
          <a:stretch>
            <a:fillRect/>
          </a:stretch>
        </p:blipFill>
        <p:spPr>
          <a:xfrm>
            <a:off x="360947" y="2306852"/>
            <a:ext cx="7630650" cy="4791780"/>
          </a:xfrm>
          <a:prstGeom prst="rect">
            <a:avLst/>
          </a:prstGeom>
        </p:spPr>
      </p:pic>
      <p:pic>
        <p:nvPicPr>
          <p:cNvPr id="3" name="Picture 2" descr="A screenshot of a computer&#10;&#10;Description automatically generated">
            <a:extLst>
              <a:ext uri="{FF2B5EF4-FFF2-40B4-BE49-F238E27FC236}">
                <a16:creationId xmlns:a16="http://schemas.microsoft.com/office/drawing/2014/main" id="{4361CD02-EB93-A2BE-8703-8ECDC81664B6}"/>
              </a:ext>
            </a:extLst>
          </p:cNvPr>
          <p:cNvPicPr>
            <a:picLocks noChangeAspect="1"/>
          </p:cNvPicPr>
          <p:nvPr/>
        </p:nvPicPr>
        <p:blipFill>
          <a:blip r:embed="rId3"/>
          <a:stretch>
            <a:fillRect/>
          </a:stretch>
        </p:blipFill>
        <p:spPr>
          <a:xfrm>
            <a:off x="8284636" y="1503356"/>
            <a:ext cx="6329445" cy="1697044"/>
          </a:xfrm>
          <a:prstGeom prst="rect">
            <a:avLst/>
          </a:prstGeom>
        </p:spPr>
      </p:pic>
      <p:pic>
        <p:nvPicPr>
          <p:cNvPr id="4" name="Picture 3" descr="A screen shot of a computer screen&#10;&#10;Description automatically generated">
            <a:extLst>
              <a:ext uri="{FF2B5EF4-FFF2-40B4-BE49-F238E27FC236}">
                <a16:creationId xmlns:a16="http://schemas.microsoft.com/office/drawing/2014/main" id="{0A6546E3-E45B-FAB6-796D-7A5F7E7D909C}"/>
              </a:ext>
            </a:extLst>
          </p:cNvPr>
          <p:cNvPicPr>
            <a:picLocks noChangeAspect="1"/>
          </p:cNvPicPr>
          <p:nvPr/>
        </p:nvPicPr>
        <p:blipFill>
          <a:blip r:embed="rId4"/>
          <a:stretch>
            <a:fillRect/>
          </a:stretch>
        </p:blipFill>
        <p:spPr>
          <a:xfrm>
            <a:off x="8782993" y="4114800"/>
            <a:ext cx="4327525" cy="2796790"/>
          </a:xfrm>
          <a:prstGeom prst="rect">
            <a:avLst/>
          </a:prstGeom>
        </p:spPr>
      </p:pic>
      <p:sp>
        <p:nvSpPr>
          <p:cNvPr id="5" name="TextBox 4">
            <a:extLst>
              <a:ext uri="{FF2B5EF4-FFF2-40B4-BE49-F238E27FC236}">
                <a16:creationId xmlns:a16="http://schemas.microsoft.com/office/drawing/2014/main" id="{E00E80B2-8F56-C49C-F389-58951784CFDC}"/>
              </a:ext>
            </a:extLst>
          </p:cNvPr>
          <p:cNvSpPr txBox="1"/>
          <p:nvPr/>
        </p:nvSpPr>
        <p:spPr>
          <a:xfrm>
            <a:off x="360947" y="372979"/>
            <a:ext cx="13619748" cy="1754326"/>
          </a:xfrm>
          <a:prstGeom prst="rect">
            <a:avLst/>
          </a:prstGeom>
          <a:noFill/>
        </p:spPr>
        <p:txBody>
          <a:bodyPr wrap="square" rtlCol="0">
            <a:spAutoFit/>
          </a:bodyPr>
          <a:lstStyle/>
          <a:p>
            <a:r>
              <a:rPr lang="en-US" sz="5400" dirty="0">
                <a:latin typeface="DM Sans" pitchFamily="2" charset="0"/>
              </a:rPr>
              <a:t>Logistic Regression Process, Performance Metrics and Visualization</a:t>
            </a:r>
          </a:p>
        </p:txBody>
      </p:sp>
    </p:spTree>
    <p:extLst>
      <p:ext uri="{BB962C8B-B14F-4D97-AF65-F5344CB8AC3E}">
        <p14:creationId xmlns:p14="http://schemas.microsoft.com/office/powerpoint/2010/main" val="18711885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53720" y="474226"/>
            <a:ext cx="6176367" cy="417314"/>
          </a:xfrm>
          <a:prstGeom prst="rect">
            <a:avLst/>
          </a:prstGeom>
          <a:noFill/>
          <a:ln/>
        </p:spPr>
        <p:txBody>
          <a:bodyPr wrap="none" lIns="0" tIns="0" rIns="0" bIns="0" rtlCol="0" anchor="t"/>
          <a:lstStyle/>
          <a:p>
            <a:pPr marL="0" indent="0">
              <a:lnSpc>
                <a:spcPts val="3250"/>
              </a:lnSpc>
              <a:buNone/>
            </a:pPr>
            <a:r>
              <a:rPr lang="en-US" sz="2600" dirty="0">
                <a:solidFill>
                  <a:srgbClr val="161613"/>
                </a:solidFill>
                <a:latin typeface="DM Sans Medium" pitchFamily="34" charset="0"/>
                <a:ea typeface="DM Sans Medium" pitchFamily="34" charset="-122"/>
                <a:cs typeface="DM Sans Medium" pitchFamily="34" charset="-120"/>
              </a:rPr>
              <a:t>Impact of Demographics and Behaviors</a:t>
            </a:r>
            <a:endParaRPr lang="en-US" sz="2600" dirty="0"/>
          </a:p>
        </p:txBody>
      </p:sp>
      <p:sp>
        <p:nvSpPr>
          <p:cNvPr id="4" name="Text 1"/>
          <p:cNvSpPr/>
          <p:nvPr/>
        </p:nvSpPr>
        <p:spPr>
          <a:xfrm>
            <a:off x="5953720" y="1091803"/>
            <a:ext cx="8209359" cy="641152"/>
          </a:xfrm>
          <a:prstGeom prst="rect">
            <a:avLst/>
          </a:prstGeom>
          <a:noFill/>
          <a:ln/>
        </p:spPr>
        <p:txBody>
          <a:bodyPr wrap="square" lIns="0" tIns="0" rIns="0" bIns="0" rtlCol="0" anchor="t"/>
          <a:lstStyle/>
          <a:p>
            <a:pPr marL="0" indent="0">
              <a:lnSpc>
                <a:spcPts val="1650"/>
              </a:lnSpc>
              <a:buNone/>
            </a:pPr>
            <a:r>
              <a:rPr lang="en-US" sz="1050" dirty="0">
                <a:solidFill>
                  <a:srgbClr val="161613"/>
                </a:solidFill>
                <a:latin typeface="Inter" pitchFamily="34" charset="0"/>
                <a:ea typeface="Inter" pitchFamily="34" charset="-122"/>
                <a:cs typeface="Inter" pitchFamily="34" charset="-120"/>
              </a:rPr>
              <a:t>A Naive Bayes classifier was used to analyze how customer demographics and behaviors affect their likelihood of returning or leaving positive feedback. The process involved collecting demographic and behavioral data, imputing missing values, creating variables like "frequent visitor" and "loyalty member", and transforming categorical variables into numerical values.</a:t>
            </a:r>
            <a:endParaRPr lang="en-US" sz="1050" dirty="0"/>
          </a:p>
        </p:txBody>
      </p:sp>
      <p:sp>
        <p:nvSpPr>
          <p:cNvPr id="5" name="Text 2"/>
          <p:cNvSpPr/>
          <p:nvPr/>
        </p:nvSpPr>
        <p:spPr>
          <a:xfrm>
            <a:off x="5953720" y="1883093"/>
            <a:ext cx="8209359" cy="641152"/>
          </a:xfrm>
          <a:prstGeom prst="rect">
            <a:avLst/>
          </a:prstGeom>
          <a:noFill/>
          <a:ln/>
        </p:spPr>
        <p:txBody>
          <a:bodyPr wrap="square" lIns="0" tIns="0" rIns="0" bIns="0" rtlCol="0" anchor="t"/>
          <a:lstStyle/>
          <a:p>
            <a:pPr marL="0" indent="0">
              <a:lnSpc>
                <a:spcPts val="1650"/>
              </a:lnSpc>
              <a:buNone/>
            </a:pPr>
            <a:r>
              <a:rPr lang="en-US" sz="1050" dirty="0">
                <a:solidFill>
                  <a:srgbClr val="161613"/>
                </a:solidFill>
                <a:latin typeface="Inter" pitchFamily="34" charset="0"/>
                <a:ea typeface="Inter" pitchFamily="34" charset="-122"/>
                <a:cs typeface="Inter" pitchFamily="34" charset="-120"/>
              </a:rPr>
              <a:t>The model achieved 90.13% accuracy, performing well in predicting guests who do not return (precision: 90.33%, recall: 99.23%). However, it struggled with predicting return stays (recall: 31.34%), indicating difficulty in accurately identifying rebooking behavior.</a:t>
            </a:r>
            <a:endParaRPr lang="en-US" sz="1050" dirty="0"/>
          </a:p>
        </p:txBody>
      </p:sp>
      <p:pic>
        <p:nvPicPr>
          <p:cNvPr id="6" name="Image 1" descr="preencoded.png"/>
          <p:cNvPicPr>
            <a:picLocks noChangeAspect="1"/>
          </p:cNvPicPr>
          <p:nvPr/>
        </p:nvPicPr>
        <p:blipFill>
          <a:blip r:embed="rId4"/>
          <a:stretch>
            <a:fillRect/>
          </a:stretch>
        </p:blipFill>
        <p:spPr>
          <a:xfrm>
            <a:off x="5953720" y="2674382"/>
            <a:ext cx="333851" cy="333851"/>
          </a:xfrm>
          <a:prstGeom prst="rect">
            <a:avLst/>
          </a:prstGeom>
        </p:spPr>
      </p:pic>
      <p:sp>
        <p:nvSpPr>
          <p:cNvPr id="7" name="Text 3"/>
          <p:cNvSpPr/>
          <p:nvPr/>
        </p:nvSpPr>
        <p:spPr>
          <a:xfrm>
            <a:off x="5953720" y="3141702"/>
            <a:ext cx="1669375" cy="208598"/>
          </a:xfrm>
          <a:prstGeom prst="rect">
            <a:avLst/>
          </a:prstGeom>
          <a:noFill/>
          <a:ln/>
        </p:spPr>
        <p:txBody>
          <a:bodyPr wrap="none" lIns="0" tIns="0" rIns="0" bIns="0" rtlCol="0" anchor="t"/>
          <a:lstStyle/>
          <a:p>
            <a:pPr marL="0" indent="0" algn="l">
              <a:lnSpc>
                <a:spcPts val="1600"/>
              </a:lnSpc>
              <a:buNone/>
            </a:pPr>
            <a:r>
              <a:rPr lang="en-US" sz="1300" dirty="0">
                <a:solidFill>
                  <a:srgbClr val="161613"/>
                </a:solidFill>
                <a:latin typeface="DM Sans Medium" pitchFamily="34" charset="0"/>
                <a:ea typeface="DM Sans Medium" pitchFamily="34" charset="-122"/>
                <a:cs typeface="DM Sans Medium" pitchFamily="34" charset="-120"/>
              </a:rPr>
              <a:t>Age</a:t>
            </a:r>
            <a:endParaRPr lang="en-US" sz="1300" dirty="0"/>
          </a:p>
        </p:txBody>
      </p:sp>
      <p:sp>
        <p:nvSpPr>
          <p:cNvPr id="8" name="Text 4"/>
          <p:cNvSpPr/>
          <p:nvPr/>
        </p:nvSpPr>
        <p:spPr>
          <a:xfrm>
            <a:off x="5953720" y="3430429"/>
            <a:ext cx="8209359" cy="213717"/>
          </a:xfrm>
          <a:prstGeom prst="rect">
            <a:avLst/>
          </a:prstGeom>
          <a:noFill/>
          <a:ln/>
        </p:spPr>
        <p:txBody>
          <a:bodyPr wrap="none" lIns="0" tIns="0" rIns="0" bIns="0" rtlCol="0" anchor="t"/>
          <a:lstStyle/>
          <a:p>
            <a:pPr marL="0" indent="0" algn="l">
              <a:lnSpc>
                <a:spcPts val="1650"/>
              </a:lnSpc>
              <a:buNone/>
            </a:pPr>
            <a:r>
              <a:rPr lang="en-US" sz="1050" dirty="0">
                <a:solidFill>
                  <a:srgbClr val="161613"/>
                </a:solidFill>
                <a:latin typeface="Inter" pitchFamily="34" charset="0"/>
                <a:ea typeface="Inter" pitchFamily="34" charset="-122"/>
                <a:cs typeface="Inter" pitchFamily="34" charset="-120"/>
              </a:rPr>
              <a:t>Demographic factor influencing satisfaction</a:t>
            </a:r>
            <a:endParaRPr lang="en-US" sz="1050" dirty="0"/>
          </a:p>
        </p:txBody>
      </p:sp>
      <p:pic>
        <p:nvPicPr>
          <p:cNvPr id="9" name="Image 2" descr="preencoded.png"/>
          <p:cNvPicPr>
            <a:picLocks noChangeAspect="1"/>
          </p:cNvPicPr>
          <p:nvPr/>
        </p:nvPicPr>
        <p:blipFill>
          <a:blip r:embed="rId5"/>
          <a:stretch>
            <a:fillRect/>
          </a:stretch>
        </p:blipFill>
        <p:spPr>
          <a:xfrm>
            <a:off x="5953720" y="4044791"/>
            <a:ext cx="333851" cy="333851"/>
          </a:xfrm>
          <a:prstGeom prst="rect">
            <a:avLst/>
          </a:prstGeom>
        </p:spPr>
      </p:pic>
      <p:sp>
        <p:nvSpPr>
          <p:cNvPr id="10" name="Text 5"/>
          <p:cNvSpPr/>
          <p:nvPr/>
        </p:nvSpPr>
        <p:spPr>
          <a:xfrm>
            <a:off x="5953720" y="4512112"/>
            <a:ext cx="1669375" cy="208598"/>
          </a:xfrm>
          <a:prstGeom prst="rect">
            <a:avLst/>
          </a:prstGeom>
          <a:noFill/>
          <a:ln/>
        </p:spPr>
        <p:txBody>
          <a:bodyPr wrap="none" lIns="0" tIns="0" rIns="0" bIns="0" rtlCol="0" anchor="t"/>
          <a:lstStyle/>
          <a:p>
            <a:pPr marL="0" indent="0" algn="l">
              <a:lnSpc>
                <a:spcPts val="1600"/>
              </a:lnSpc>
              <a:buNone/>
            </a:pPr>
            <a:r>
              <a:rPr lang="en-US" sz="1300" dirty="0">
                <a:solidFill>
                  <a:srgbClr val="161613"/>
                </a:solidFill>
                <a:latin typeface="DM Sans Medium" pitchFamily="34" charset="0"/>
                <a:ea typeface="DM Sans Medium" pitchFamily="34" charset="-122"/>
                <a:cs typeface="DM Sans Medium" pitchFamily="34" charset="-120"/>
              </a:rPr>
              <a:t>Income</a:t>
            </a:r>
            <a:endParaRPr lang="en-US" sz="1300" dirty="0"/>
          </a:p>
        </p:txBody>
      </p:sp>
      <p:sp>
        <p:nvSpPr>
          <p:cNvPr id="11" name="Text 6"/>
          <p:cNvSpPr/>
          <p:nvPr/>
        </p:nvSpPr>
        <p:spPr>
          <a:xfrm>
            <a:off x="5953720" y="4800838"/>
            <a:ext cx="8209359" cy="213717"/>
          </a:xfrm>
          <a:prstGeom prst="rect">
            <a:avLst/>
          </a:prstGeom>
          <a:noFill/>
          <a:ln/>
        </p:spPr>
        <p:txBody>
          <a:bodyPr wrap="none" lIns="0" tIns="0" rIns="0" bIns="0" rtlCol="0" anchor="t"/>
          <a:lstStyle/>
          <a:p>
            <a:pPr marL="0" indent="0" algn="l">
              <a:lnSpc>
                <a:spcPts val="1650"/>
              </a:lnSpc>
              <a:buNone/>
            </a:pPr>
            <a:r>
              <a:rPr lang="en-US" sz="1050" dirty="0">
                <a:solidFill>
                  <a:srgbClr val="161613"/>
                </a:solidFill>
                <a:latin typeface="Inter" pitchFamily="34" charset="0"/>
                <a:ea typeface="Inter" pitchFamily="34" charset="-122"/>
                <a:cs typeface="Inter" pitchFamily="34" charset="-120"/>
              </a:rPr>
              <a:t>Economic indicator affecting dining choices</a:t>
            </a:r>
            <a:endParaRPr lang="en-US" sz="1050" dirty="0"/>
          </a:p>
        </p:txBody>
      </p:sp>
      <p:pic>
        <p:nvPicPr>
          <p:cNvPr id="12" name="Image 3" descr="preencoded.png"/>
          <p:cNvPicPr>
            <a:picLocks noChangeAspect="1"/>
          </p:cNvPicPr>
          <p:nvPr/>
        </p:nvPicPr>
        <p:blipFill>
          <a:blip r:embed="rId6"/>
          <a:stretch>
            <a:fillRect/>
          </a:stretch>
        </p:blipFill>
        <p:spPr>
          <a:xfrm>
            <a:off x="5953720" y="5415201"/>
            <a:ext cx="333851" cy="333851"/>
          </a:xfrm>
          <a:prstGeom prst="rect">
            <a:avLst/>
          </a:prstGeom>
        </p:spPr>
      </p:pic>
      <p:sp>
        <p:nvSpPr>
          <p:cNvPr id="13" name="Text 7"/>
          <p:cNvSpPr/>
          <p:nvPr/>
        </p:nvSpPr>
        <p:spPr>
          <a:xfrm>
            <a:off x="5953720" y="5882521"/>
            <a:ext cx="1669375" cy="208598"/>
          </a:xfrm>
          <a:prstGeom prst="rect">
            <a:avLst/>
          </a:prstGeom>
          <a:noFill/>
          <a:ln/>
        </p:spPr>
        <p:txBody>
          <a:bodyPr wrap="none" lIns="0" tIns="0" rIns="0" bIns="0" rtlCol="0" anchor="t"/>
          <a:lstStyle/>
          <a:p>
            <a:pPr marL="0" indent="0" algn="l">
              <a:lnSpc>
                <a:spcPts val="1600"/>
              </a:lnSpc>
              <a:buNone/>
            </a:pPr>
            <a:r>
              <a:rPr lang="en-US" sz="1300" dirty="0">
                <a:solidFill>
                  <a:srgbClr val="161613"/>
                </a:solidFill>
                <a:latin typeface="DM Sans Medium" pitchFamily="34" charset="0"/>
                <a:ea typeface="DM Sans Medium" pitchFamily="34" charset="-122"/>
                <a:cs typeface="DM Sans Medium" pitchFamily="34" charset="-120"/>
              </a:rPr>
              <a:t>Visit Frequency</a:t>
            </a:r>
            <a:endParaRPr lang="en-US" sz="1300" dirty="0"/>
          </a:p>
        </p:txBody>
      </p:sp>
      <p:sp>
        <p:nvSpPr>
          <p:cNvPr id="14" name="Text 8"/>
          <p:cNvSpPr/>
          <p:nvPr/>
        </p:nvSpPr>
        <p:spPr>
          <a:xfrm>
            <a:off x="5953720" y="6171248"/>
            <a:ext cx="8209359" cy="213717"/>
          </a:xfrm>
          <a:prstGeom prst="rect">
            <a:avLst/>
          </a:prstGeom>
          <a:noFill/>
          <a:ln/>
        </p:spPr>
        <p:txBody>
          <a:bodyPr wrap="none" lIns="0" tIns="0" rIns="0" bIns="0" rtlCol="0" anchor="t"/>
          <a:lstStyle/>
          <a:p>
            <a:pPr marL="0" indent="0" algn="l">
              <a:lnSpc>
                <a:spcPts val="1650"/>
              </a:lnSpc>
              <a:buNone/>
            </a:pPr>
            <a:r>
              <a:rPr lang="en-US" sz="1050" dirty="0">
                <a:solidFill>
                  <a:srgbClr val="161613"/>
                </a:solidFill>
                <a:latin typeface="Inter" pitchFamily="34" charset="0"/>
                <a:ea typeface="Inter" pitchFamily="34" charset="-122"/>
                <a:cs typeface="Inter" pitchFamily="34" charset="-120"/>
              </a:rPr>
              <a:t>Behavioral metric for customer loyalty</a:t>
            </a:r>
            <a:endParaRPr lang="en-US" sz="1050" dirty="0"/>
          </a:p>
        </p:txBody>
      </p:sp>
      <p:pic>
        <p:nvPicPr>
          <p:cNvPr id="15" name="Image 4" descr="preencoded.png"/>
          <p:cNvPicPr>
            <a:picLocks noChangeAspect="1"/>
          </p:cNvPicPr>
          <p:nvPr/>
        </p:nvPicPr>
        <p:blipFill>
          <a:blip r:embed="rId7"/>
          <a:stretch>
            <a:fillRect/>
          </a:stretch>
        </p:blipFill>
        <p:spPr>
          <a:xfrm>
            <a:off x="5953720" y="6785610"/>
            <a:ext cx="333851" cy="333851"/>
          </a:xfrm>
          <a:prstGeom prst="rect">
            <a:avLst/>
          </a:prstGeom>
        </p:spPr>
      </p:pic>
      <p:sp>
        <p:nvSpPr>
          <p:cNvPr id="16" name="Text 9"/>
          <p:cNvSpPr/>
          <p:nvPr/>
        </p:nvSpPr>
        <p:spPr>
          <a:xfrm>
            <a:off x="5953720" y="7252930"/>
            <a:ext cx="1669375" cy="208598"/>
          </a:xfrm>
          <a:prstGeom prst="rect">
            <a:avLst/>
          </a:prstGeom>
          <a:noFill/>
          <a:ln/>
        </p:spPr>
        <p:txBody>
          <a:bodyPr wrap="none" lIns="0" tIns="0" rIns="0" bIns="0" rtlCol="0" anchor="t"/>
          <a:lstStyle/>
          <a:p>
            <a:pPr marL="0" indent="0" algn="l">
              <a:lnSpc>
                <a:spcPts val="1600"/>
              </a:lnSpc>
              <a:buNone/>
            </a:pPr>
            <a:r>
              <a:rPr lang="en-US" sz="1300" dirty="0">
                <a:solidFill>
                  <a:srgbClr val="161613"/>
                </a:solidFill>
                <a:latin typeface="DM Sans Medium" pitchFamily="34" charset="0"/>
                <a:ea typeface="DM Sans Medium" pitchFamily="34" charset="-122"/>
                <a:cs typeface="DM Sans Medium" pitchFamily="34" charset="-120"/>
              </a:rPr>
              <a:t>Group Size</a:t>
            </a:r>
            <a:endParaRPr lang="en-US" sz="1300" dirty="0"/>
          </a:p>
        </p:txBody>
      </p:sp>
      <p:sp>
        <p:nvSpPr>
          <p:cNvPr id="17" name="Text 10"/>
          <p:cNvSpPr/>
          <p:nvPr/>
        </p:nvSpPr>
        <p:spPr>
          <a:xfrm>
            <a:off x="5953720" y="7541657"/>
            <a:ext cx="8209359" cy="213717"/>
          </a:xfrm>
          <a:prstGeom prst="rect">
            <a:avLst/>
          </a:prstGeom>
          <a:noFill/>
          <a:ln/>
        </p:spPr>
        <p:txBody>
          <a:bodyPr wrap="none" lIns="0" tIns="0" rIns="0" bIns="0" rtlCol="0" anchor="t"/>
          <a:lstStyle/>
          <a:p>
            <a:pPr marL="0" indent="0" algn="l">
              <a:lnSpc>
                <a:spcPts val="1650"/>
              </a:lnSpc>
              <a:buNone/>
            </a:pPr>
            <a:r>
              <a:rPr lang="en-US" sz="1050" dirty="0">
                <a:solidFill>
                  <a:srgbClr val="161613"/>
                </a:solidFill>
                <a:latin typeface="Inter" pitchFamily="34" charset="0"/>
                <a:ea typeface="Inter" pitchFamily="34" charset="-122"/>
                <a:cs typeface="Inter" pitchFamily="34" charset="-120"/>
              </a:rPr>
              <a:t>Social factor impacting dining experience</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descr="A diagram of a circuit&#10;&#10;Description automatically generated">
            <a:extLst>
              <a:ext uri="{FF2B5EF4-FFF2-40B4-BE49-F238E27FC236}">
                <a16:creationId xmlns:a16="http://schemas.microsoft.com/office/drawing/2014/main" id="{1834544A-255A-ACDE-AE80-70AFCBC864D2}"/>
              </a:ext>
            </a:extLst>
          </p:cNvPr>
          <p:cNvPicPr>
            <a:picLocks noChangeAspect="1"/>
          </p:cNvPicPr>
          <p:nvPr/>
        </p:nvPicPr>
        <p:blipFill>
          <a:blip r:embed="rId2"/>
          <a:stretch>
            <a:fillRect/>
          </a:stretch>
        </p:blipFill>
        <p:spPr>
          <a:xfrm>
            <a:off x="335684" y="2571700"/>
            <a:ext cx="7754001" cy="3508685"/>
          </a:xfrm>
          <a:prstGeom prst="rect">
            <a:avLst/>
          </a:prstGeom>
        </p:spPr>
      </p:pic>
      <p:pic>
        <p:nvPicPr>
          <p:cNvPr id="3" name="Picture 2" descr="A screenshot of a graph&#10;&#10;Description automatically generated">
            <a:extLst>
              <a:ext uri="{FF2B5EF4-FFF2-40B4-BE49-F238E27FC236}">
                <a16:creationId xmlns:a16="http://schemas.microsoft.com/office/drawing/2014/main" id="{1779C907-0ADC-4DF0-EC10-899A8F720D89}"/>
              </a:ext>
            </a:extLst>
          </p:cNvPr>
          <p:cNvPicPr>
            <a:picLocks noChangeAspect="1"/>
          </p:cNvPicPr>
          <p:nvPr/>
        </p:nvPicPr>
        <p:blipFill>
          <a:blip r:embed="rId3"/>
          <a:stretch>
            <a:fillRect/>
          </a:stretch>
        </p:blipFill>
        <p:spPr>
          <a:xfrm>
            <a:off x="8490942" y="2312739"/>
            <a:ext cx="5659395" cy="2048046"/>
          </a:xfrm>
          <a:prstGeom prst="rect">
            <a:avLst/>
          </a:prstGeom>
        </p:spPr>
      </p:pic>
      <p:pic>
        <p:nvPicPr>
          <p:cNvPr id="4" name="Picture 3" descr="A screenshot of a graph&#10;&#10;Description automatically generated">
            <a:extLst>
              <a:ext uri="{FF2B5EF4-FFF2-40B4-BE49-F238E27FC236}">
                <a16:creationId xmlns:a16="http://schemas.microsoft.com/office/drawing/2014/main" id="{C41A8934-36CD-F473-5BC0-7940147F82B5}"/>
              </a:ext>
            </a:extLst>
          </p:cNvPr>
          <p:cNvPicPr>
            <a:picLocks noChangeAspect="1"/>
          </p:cNvPicPr>
          <p:nvPr/>
        </p:nvPicPr>
        <p:blipFill>
          <a:blip r:embed="rId4"/>
          <a:stretch>
            <a:fillRect/>
          </a:stretch>
        </p:blipFill>
        <p:spPr>
          <a:xfrm>
            <a:off x="8635321" y="4533668"/>
            <a:ext cx="5496459" cy="1231648"/>
          </a:xfrm>
          <a:prstGeom prst="rect">
            <a:avLst/>
          </a:prstGeom>
        </p:spPr>
      </p:pic>
      <p:sp>
        <p:nvSpPr>
          <p:cNvPr id="5" name="TextBox 4">
            <a:extLst>
              <a:ext uri="{FF2B5EF4-FFF2-40B4-BE49-F238E27FC236}">
                <a16:creationId xmlns:a16="http://schemas.microsoft.com/office/drawing/2014/main" id="{401616D9-7625-3BEB-8342-8742DF6A1B8C}"/>
              </a:ext>
            </a:extLst>
          </p:cNvPr>
          <p:cNvSpPr txBox="1"/>
          <p:nvPr/>
        </p:nvSpPr>
        <p:spPr>
          <a:xfrm>
            <a:off x="480063" y="589547"/>
            <a:ext cx="13091558" cy="1754326"/>
          </a:xfrm>
          <a:prstGeom prst="rect">
            <a:avLst/>
          </a:prstGeom>
          <a:noFill/>
        </p:spPr>
        <p:txBody>
          <a:bodyPr wrap="square" rtlCol="0">
            <a:spAutoFit/>
          </a:bodyPr>
          <a:lstStyle/>
          <a:p>
            <a:r>
              <a:rPr lang="en-US" sz="5400" dirty="0">
                <a:latin typeface="DM Sans" pitchFamily="2" charset="0"/>
              </a:rPr>
              <a:t>Naive Bayes Classification, Performance Metrics(Precision, Recall, AUC)</a:t>
            </a:r>
          </a:p>
        </p:txBody>
      </p:sp>
      <p:pic>
        <p:nvPicPr>
          <p:cNvPr id="6" name="Picture 5" descr="A screenshot of a graph&#10;&#10;Description automatically generated">
            <a:extLst>
              <a:ext uri="{FF2B5EF4-FFF2-40B4-BE49-F238E27FC236}">
                <a16:creationId xmlns:a16="http://schemas.microsoft.com/office/drawing/2014/main" id="{5B96256C-0119-F0A2-7B06-FDE40E5465F0}"/>
              </a:ext>
            </a:extLst>
          </p:cNvPr>
          <p:cNvPicPr>
            <a:picLocks noChangeAspect="1"/>
          </p:cNvPicPr>
          <p:nvPr/>
        </p:nvPicPr>
        <p:blipFill>
          <a:blip r:embed="rId5"/>
          <a:stretch>
            <a:fillRect/>
          </a:stretch>
        </p:blipFill>
        <p:spPr>
          <a:xfrm>
            <a:off x="8124714" y="6377697"/>
            <a:ext cx="6170002" cy="1380191"/>
          </a:xfrm>
          <a:prstGeom prst="rect">
            <a:avLst/>
          </a:prstGeom>
        </p:spPr>
      </p:pic>
      <p:pic>
        <p:nvPicPr>
          <p:cNvPr id="7" name="Picture 6" descr="A graph of a graph&#10;&#10;Description automatically generated">
            <a:extLst>
              <a:ext uri="{FF2B5EF4-FFF2-40B4-BE49-F238E27FC236}">
                <a16:creationId xmlns:a16="http://schemas.microsoft.com/office/drawing/2014/main" id="{91FC99D8-CF34-1E0B-713D-7E5A75DB4BB0}"/>
              </a:ext>
            </a:extLst>
          </p:cNvPr>
          <p:cNvPicPr>
            <a:picLocks noChangeAspect="1"/>
          </p:cNvPicPr>
          <p:nvPr/>
        </p:nvPicPr>
        <p:blipFill>
          <a:blip r:embed="rId6"/>
          <a:stretch>
            <a:fillRect/>
          </a:stretch>
        </p:blipFill>
        <p:spPr>
          <a:xfrm>
            <a:off x="480063" y="6321182"/>
            <a:ext cx="2328545" cy="1629410"/>
          </a:xfrm>
          <a:prstGeom prst="rect">
            <a:avLst/>
          </a:prstGeom>
        </p:spPr>
      </p:pic>
      <p:pic>
        <p:nvPicPr>
          <p:cNvPr id="8" name="Picture 7" descr="A graph of a graph&#10;&#10;Description automatically generated">
            <a:extLst>
              <a:ext uri="{FF2B5EF4-FFF2-40B4-BE49-F238E27FC236}">
                <a16:creationId xmlns:a16="http://schemas.microsoft.com/office/drawing/2014/main" id="{189C9478-25B3-EE4B-BC5D-CCDFAAAC26FC}"/>
              </a:ext>
            </a:extLst>
          </p:cNvPr>
          <p:cNvPicPr>
            <a:picLocks noChangeAspect="1"/>
          </p:cNvPicPr>
          <p:nvPr/>
        </p:nvPicPr>
        <p:blipFill>
          <a:blip r:embed="rId7"/>
          <a:stretch>
            <a:fillRect/>
          </a:stretch>
        </p:blipFill>
        <p:spPr>
          <a:xfrm>
            <a:off x="2974784" y="6377697"/>
            <a:ext cx="2258060" cy="1572895"/>
          </a:xfrm>
          <a:prstGeom prst="rect">
            <a:avLst/>
          </a:prstGeom>
        </p:spPr>
      </p:pic>
      <p:pic>
        <p:nvPicPr>
          <p:cNvPr id="9" name="Picture 8" descr="A graph showing a curve&#10;&#10;Description automatically generated">
            <a:extLst>
              <a:ext uri="{FF2B5EF4-FFF2-40B4-BE49-F238E27FC236}">
                <a16:creationId xmlns:a16="http://schemas.microsoft.com/office/drawing/2014/main" id="{2852605A-64BC-5C34-1ABF-03CC8718B3A3}"/>
              </a:ext>
            </a:extLst>
          </p:cNvPr>
          <p:cNvPicPr>
            <a:picLocks noChangeAspect="1"/>
          </p:cNvPicPr>
          <p:nvPr/>
        </p:nvPicPr>
        <p:blipFill>
          <a:blip r:embed="rId8"/>
          <a:stretch>
            <a:fillRect/>
          </a:stretch>
        </p:blipFill>
        <p:spPr>
          <a:xfrm>
            <a:off x="5399020" y="6308212"/>
            <a:ext cx="2321560" cy="1598930"/>
          </a:xfrm>
          <a:prstGeom prst="rect">
            <a:avLst/>
          </a:prstGeom>
        </p:spPr>
      </p:pic>
    </p:spTree>
    <p:extLst>
      <p:ext uri="{BB962C8B-B14F-4D97-AF65-F5344CB8AC3E}">
        <p14:creationId xmlns:p14="http://schemas.microsoft.com/office/powerpoint/2010/main" val="509454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61987" y="520184"/>
            <a:ext cx="7418665" cy="591145"/>
          </a:xfrm>
          <a:prstGeom prst="rect">
            <a:avLst/>
          </a:prstGeom>
          <a:noFill/>
          <a:ln/>
        </p:spPr>
        <p:txBody>
          <a:bodyPr wrap="none" lIns="0" tIns="0" rIns="0" bIns="0" rtlCol="0" anchor="t"/>
          <a:lstStyle/>
          <a:p>
            <a:pPr marL="0" indent="0">
              <a:lnSpc>
                <a:spcPts val="4650"/>
              </a:lnSpc>
              <a:buNone/>
            </a:pPr>
            <a:r>
              <a:rPr lang="en-US" sz="3700" dirty="0">
                <a:solidFill>
                  <a:srgbClr val="161613"/>
                </a:solidFill>
                <a:latin typeface="DM Sans Medium" pitchFamily="34" charset="0"/>
                <a:ea typeface="DM Sans Medium" pitchFamily="34" charset="-122"/>
                <a:cs typeface="DM Sans Medium" pitchFamily="34" charset="-120"/>
              </a:rPr>
              <a:t>Conclusion and Future Directions</a:t>
            </a:r>
            <a:endParaRPr lang="en-US" sz="3700" dirty="0"/>
          </a:p>
        </p:txBody>
      </p:sp>
      <p:sp>
        <p:nvSpPr>
          <p:cNvPr id="3" name="Text 1"/>
          <p:cNvSpPr/>
          <p:nvPr/>
        </p:nvSpPr>
        <p:spPr>
          <a:xfrm>
            <a:off x="661987" y="1489591"/>
            <a:ext cx="13306425" cy="1210628"/>
          </a:xfrm>
          <a:prstGeom prst="rect">
            <a:avLst/>
          </a:prstGeom>
          <a:noFill/>
          <a:ln/>
        </p:spPr>
        <p:txBody>
          <a:bodyPr wrap="square" lIns="0" tIns="0" rIns="0" bIns="0" rtlCol="0" anchor="t"/>
          <a:lstStyle/>
          <a:p>
            <a:pPr marL="0" indent="0">
              <a:lnSpc>
                <a:spcPts val="2350"/>
              </a:lnSpc>
              <a:buNone/>
            </a:pPr>
            <a:r>
              <a:rPr lang="en-US" sz="1450" dirty="0">
                <a:solidFill>
                  <a:srgbClr val="161613"/>
                </a:solidFill>
                <a:latin typeface="Inter" pitchFamily="34" charset="0"/>
                <a:ea typeface="Inter" pitchFamily="34" charset="-122"/>
                <a:cs typeface="Inter" pitchFamily="34" charset="-120"/>
              </a:rPr>
              <a:t>The analysis revealed that service quality, food rating, ambiance, and wait time are key drivers of customer satisfaction. A combination of excellent service and high-quality food significantly enhances the dining experience, increasing the likelihood of customer satisfaction and return visits. While demographic factors like income and visit frequency affect retention and feedback, the overall dining experience has a stronger impact on satisfaction.</a:t>
            </a:r>
            <a:endParaRPr lang="en-US" sz="1450" dirty="0"/>
          </a:p>
        </p:txBody>
      </p:sp>
      <p:sp>
        <p:nvSpPr>
          <p:cNvPr id="4" name="Text 2"/>
          <p:cNvSpPr/>
          <p:nvPr/>
        </p:nvSpPr>
        <p:spPr>
          <a:xfrm>
            <a:off x="661987" y="2912983"/>
            <a:ext cx="13306425" cy="907971"/>
          </a:xfrm>
          <a:prstGeom prst="rect">
            <a:avLst/>
          </a:prstGeom>
          <a:noFill/>
          <a:ln/>
        </p:spPr>
        <p:txBody>
          <a:bodyPr wrap="square" lIns="0" tIns="0" rIns="0" bIns="0" rtlCol="0" anchor="t"/>
          <a:lstStyle/>
          <a:p>
            <a:pPr marL="0" indent="0">
              <a:lnSpc>
                <a:spcPts val="2350"/>
              </a:lnSpc>
              <a:buNone/>
            </a:pPr>
            <a:r>
              <a:rPr lang="en-US" sz="1450" dirty="0">
                <a:solidFill>
                  <a:srgbClr val="161613"/>
                </a:solidFill>
                <a:latin typeface="Inter" pitchFamily="34" charset="0"/>
                <a:ea typeface="Inter" pitchFamily="34" charset="-122"/>
                <a:cs typeface="Inter" pitchFamily="34" charset="-120"/>
              </a:rPr>
              <a:t>Future research should use larger, more diverse datasets and advanced machine learning techniques to better capture complex interactions and improve predictive accuracy. Including more detailed feedback and external factors could enhance the analysis and provide more comprehensive insights for restaurant owners and managers.</a:t>
            </a:r>
            <a:endParaRPr lang="en-US" sz="1450" dirty="0"/>
          </a:p>
        </p:txBody>
      </p:sp>
      <p:pic>
        <p:nvPicPr>
          <p:cNvPr id="5" name="Image 0" descr="preencoded.png"/>
          <p:cNvPicPr>
            <a:picLocks noChangeAspect="1"/>
          </p:cNvPicPr>
          <p:nvPr/>
        </p:nvPicPr>
        <p:blipFill>
          <a:blip r:embed="rId3"/>
          <a:stretch>
            <a:fillRect/>
          </a:stretch>
        </p:blipFill>
        <p:spPr>
          <a:xfrm>
            <a:off x="661987" y="4033718"/>
            <a:ext cx="4246245" cy="2624376"/>
          </a:xfrm>
          <a:prstGeom prst="rect">
            <a:avLst/>
          </a:prstGeom>
        </p:spPr>
      </p:pic>
      <p:sp>
        <p:nvSpPr>
          <p:cNvPr id="6" name="Text 3"/>
          <p:cNvSpPr/>
          <p:nvPr/>
        </p:nvSpPr>
        <p:spPr>
          <a:xfrm>
            <a:off x="661987" y="6894433"/>
            <a:ext cx="3520559" cy="295513"/>
          </a:xfrm>
          <a:prstGeom prst="rect">
            <a:avLst/>
          </a:prstGeom>
          <a:noFill/>
          <a:ln/>
        </p:spPr>
        <p:txBody>
          <a:bodyPr wrap="none" lIns="0" tIns="0" rIns="0" bIns="0" rtlCol="0" anchor="t"/>
          <a:lstStyle/>
          <a:p>
            <a:pPr marL="0" indent="0" algn="l">
              <a:lnSpc>
                <a:spcPts val="2300"/>
              </a:lnSpc>
              <a:buNone/>
            </a:pPr>
            <a:r>
              <a:rPr lang="en-US" sz="1850" dirty="0">
                <a:solidFill>
                  <a:srgbClr val="161613"/>
                </a:solidFill>
                <a:latin typeface="DM Sans Medium" pitchFamily="34" charset="0"/>
                <a:ea typeface="DM Sans Medium" pitchFamily="34" charset="-122"/>
                <a:cs typeface="DM Sans Medium" pitchFamily="34" charset="-120"/>
              </a:rPr>
              <a:t>Improved Customer Experience</a:t>
            </a:r>
            <a:endParaRPr lang="en-US" sz="1850" dirty="0"/>
          </a:p>
        </p:txBody>
      </p:sp>
      <p:sp>
        <p:nvSpPr>
          <p:cNvPr id="7" name="Text 4"/>
          <p:cNvSpPr/>
          <p:nvPr/>
        </p:nvSpPr>
        <p:spPr>
          <a:xfrm>
            <a:off x="661987" y="7303413"/>
            <a:ext cx="4246245" cy="605314"/>
          </a:xfrm>
          <a:prstGeom prst="rect">
            <a:avLst/>
          </a:prstGeom>
          <a:noFill/>
          <a:ln/>
        </p:spPr>
        <p:txBody>
          <a:bodyPr wrap="square" lIns="0" tIns="0" rIns="0" bIns="0" rtlCol="0" anchor="t"/>
          <a:lstStyle/>
          <a:p>
            <a:pPr marL="0" indent="0" algn="l">
              <a:lnSpc>
                <a:spcPts val="2350"/>
              </a:lnSpc>
              <a:buNone/>
            </a:pPr>
            <a:r>
              <a:rPr lang="en-US" sz="1450" dirty="0">
                <a:solidFill>
                  <a:srgbClr val="161613"/>
                </a:solidFill>
                <a:latin typeface="Inter" pitchFamily="34" charset="0"/>
                <a:ea typeface="Inter" pitchFamily="34" charset="-122"/>
                <a:cs typeface="Inter" pitchFamily="34" charset="-120"/>
              </a:rPr>
              <a:t>Focus on service quality and food enhances satisfaction</a:t>
            </a:r>
            <a:endParaRPr lang="en-US" sz="1450" dirty="0"/>
          </a:p>
        </p:txBody>
      </p:sp>
      <p:pic>
        <p:nvPicPr>
          <p:cNvPr id="8" name="Image 1" descr="preencoded.png"/>
          <p:cNvPicPr>
            <a:picLocks noChangeAspect="1"/>
          </p:cNvPicPr>
          <p:nvPr/>
        </p:nvPicPr>
        <p:blipFill>
          <a:blip r:embed="rId4"/>
          <a:stretch>
            <a:fillRect/>
          </a:stretch>
        </p:blipFill>
        <p:spPr>
          <a:xfrm>
            <a:off x="5191958" y="4033718"/>
            <a:ext cx="4246364" cy="2624376"/>
          </a:xfrm>
          <a:prstGeom prst="rect">
            <a:avLst/>
          </a:prstGeom>
        </p:spPr>
      </p:pic>
      <p:sp>
        <p:nvSpPr>
          <p:cNvPr id="9" name="Text 5"/>
          <p:cNvSpPr/>
          <p:nvPr/>
        </p:nvSpPr>
        <p:spPr>
          <a:xfrm>
            <a:off x="5191958" y="6894433"/>
            <a:ext cx="2364462" cy="295513"/>
          </a:xfrm>
          <a:prstGeom prst="rect">
            <a:avLst/>
          </a:prstGeom>
          <a:noFill/>
          <a:ln/>
        </p:spPr>
        <p:txBody>
          <a:bodyPr wrap="none" lIns="0" tIns="0" rIns="0" bIns="0" rtlCol="0" anchor="t"/>
          <a:lstStyle/>
          <a:p>
            <a:pPr marL="0" indent="0" algn="l">
              <a:lnSpc>
                <a:spcPts val="2300"/>
              </a:lnSpc>
              <a:buNone/>
            </a:pPr>
            <a:r>
              <a:rPr lang="en-US" sz="1850" dirty="0">
                <a:solidFill>
                  <a:srgbClr val="161613"/>
                </a:solidFill>
                <a:latin typeface="DM Sans Medium" pitchFamily="34" charset="0"/>
                <a:ea typeface="DM Sans Medium" pitchFamily="34" charset="-122"/>
                <a:cs typeface="DM Sans Medium" pitchFamily="34" charset="-120"/>
              </a:rPr>
              <a:t>Advanced Analytics</a:t>
            </a:r>
            <a:endParaRPr lang="en-US" sz="1850" dirty="0"/>
          </a:p>
        </p:txBody>
      </p:sp>
      <p:sp>
        <p:nvSpPr>
          <p:cNvPr id="10" name="Text 6"/>
          <p:cNvSpPr/>
          <p:nvPr/>
        </p:nvSpPr>
        <p:spPr>
          <a:xfrm>
            <a:off x="5191958" y="7303413"/>
            <a:ext cx="4246364" cy="605314"/>
          </a:xfrm>
          <a:prstGeom prst="rect">
            <a:avLst/>
          </a:prstGeom>
          <a:noFill/>
          <a:ln/>
        </p:spPr>
        <p:txBody>
          <a:bodyPr wrap="square" lIns="0" tIns="0" rIns="0" bIns="0" rtlCol="0" anchor="t"/>
          <a:lstStyle/>
          <a:p>
            <a:pPr marL="0" indent="0" algn="l">
              <a:lnSpc>
                <a:spcPts val="2350"/>
              </a:lnSpc>
              <a:buNone/>
            </a:pPr>
            <a:r>
              <a:rPr lang="en-US" sz="1450" dirty="0">
                <a:solidFill>
                  <a:srgbClr val="161613"/>
                </a:solidFill>
                <a:latin typeface="Inter" pitchFamily="34" charset="0"/>
                <a:ea typeface="Inter" pitchFamily="34" charset="-122"/>
                <a:cs typeface="Inter" pitchFamily="34" charset="-120"/>
              </a:rPr>
              <a:t>Future research to use more sophisticated techniques</a:t>
            </a:r>
            <a:endParaRPr lang="en-US" sz="1450" dirty="0"/>
          </a:p>
        </p:txBody>
      </p:sp>
      <p:pic>
        <p:nvPicPr>
          <p:cNvPr id="11" name="Image 2" descr="preencoded.png"/>
          <p:cNvPicPr>
            <a:picLocks noChangeAspect="1"/>
          </p:cNvPicPr>
          <p:nvPr/>
        </p:nvPicPr>
        <p:blipFill>
          <a:blip r:embed="rId5"/>
          <a:stretch>
            <a:fillRect/>
          </a:stretch>
        </p:blipFill>
        <p:spPr>
          <a:xfrm>
            <a:off x="9722048" y="4033718"/>
            <a:ext cx="4246364" cy="2624376"/>
          </a:xfrm>
          <a:prstGeom prst="rect">
            <a:avLst/>
          </a:prstGeom>
        </p:spPr>
      </p:pic>
      <p:sp>
        <p:nvSpPr>
          <p:cNvPr id="12" name="Text 7"/>
          <p:cNvSpPr/>
          <p:nvPr/>
        </p:nvSpPr>
        <p:spPr>
          <a:xfrm>
            <a:off x="9722048" y="6894433"/>
            <a:ext cx="2364462" cy="295513"/>
          </a:xfrm>
          <a:prstGeom prst="rect">
            <a:avLst/>
          </a:prstGeom>
          <a:noFill/>
          <a:ln/>
        </p:spPr>
        <p:txBody>
          <a:bodyPr wrap="none" lIns="0" tIns="0" rIns="0" bIns="0" rtlCol="0" anchor="t"/>
          <a:lstStyle/>
          <a:p>
            <a:pPr marL="0" indent="0" algn="l">
              <a:lnSpc>
                <a:spcPts val="2300"/>
              </a:lnSpc>
              <a:buNone/>
            </a:pPr>
            <a:r>
              <a:rPr lang="en-US" sz="1850" dirty="0">
                <a:solidFill>
                  <a:srgbClr val="161613"/>
                </a:solidFill>
                <a:latin typeface="DM Sans Medium" pitchFamily="34" charset="0"/>
                <a:ea typeface="DM Sans Medium" pitchFamily="34" charset="-122"/>
                <a:cs typeface="DM Sans Medium" pitchFamily="34" charset="-120"/>
              </a:rPr>
              <a:t>Comprehensive Data</a:t>
            </a:r>
            <a:endParaRPr lang="en-US" sz="1850" dirty="0"/>
          </a:p>
        </p:txBody>
      </p:sp>
      <p:sp>
        <p:nvSpPr>
          <p:cNvPr id="13" name="Text 8"/>
          <p:cNvSpPr/>
          <p:nvPr/>
        </p:nvSpPr>
        <p:spPr>
          <a:xfrm>
            <a:off x="9722048" y="7303413"/>
            <a:ext cx="4246364" cy="605314"/>
          </a:xfrm>
          <a:prstGeom prst="rect">
            <a:avLst/>
          </a:prstGeom>
          <a:noFill/>
          <a:ln/>
        </p:spPr>
        <p:txBody>
          <a:bodyPr wrap="square" lIns="0" tIns="0" rIns="0" bIns="0" rtlCol="0" anchor="t"/>
          <a:lstStyle/>
          <a:p>
            <a:pPr marL="0" indent="0" algn="l">
              <a:lnSpc>
                <a:spcPts val="2350"/>
              </a:lnSpc>
              <a:buNone/>
            </a:pPr>
            <a:r>
              <a:rPr lang="en-US" sz="1450" dirty="0">
                <a:solidFill>
                  <a:srgbClr val="161613"/>
                </a:solidFill>
                <a:latin typeface="Inter" pitchFamily="34" charset="0"/>
                <a:ea typeface="Inter" pitchFamily="34" charset="-122"/>
                <a:cs typeface="Inter" pitchFamily="34" charset="-120"/>
              </a:rPr>
              <a:t>Larger, more diverse datasets for better insights</a:t>
            </a:r>
            <a:endParaRPr lang="en-US" sz="14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229100" y="1179909"/>
            <a:ext cx="6172200" cy="771525"/>
          </a:xfrm>
          <a:prstGeom prst="rect">
            <a:avLst/>
          </a:prstGeom>
          <a:noFill/>
          <a:ln/>
        </p:spPr>
        <p:txBody>
          <a:bodyPr wrap="none" lIns="0" tIns="0" rIns="0" bIns="0" rtlCol="0" anchor="t"/>
          <a:lstStyle/>
          <a:p>
            <a:pPr marL="0" indent="0" algn="ctr">
              <a:lnSpc>
                <a:spcPts val="6050"/>
              </a:lnSpc>
              <a:buNone/>
            </a:pPr>
            <a:r>
              <a:rPr lang="en-US" sz="4850" dirty="0">
                <a:solidFill>
                  <a:srgbClr val="161613"/>
                </a:solidFill>
                <a:latin typeface="DM Sans Medium" pitchFamily="34" charset="0"/>
                <a:ea typeface="DM Sans Medium" pitchFamily="34" charset="-122"/>
                <a:cs typeface="DM Sans Medium" pitchFamily="34" charset="-120"/>
              </a:rPr>
              <a:t>References</a:t>
            </a:r>
            <a:endParaRPr lang="en-US" sz="4850" dirty="0"/>
          </a:p>
        </p:txBody>
      </p:sp>
      <p:sp>
        <p:nvSpPr>
          <p:cNvPr id="3" name="Text 1"/>
          <p:cNvSpPr/>
          <p:nvPr/>
        </p:nvSpPr>
        <p:spPr>
          <a:xfrm>
            <a:off x="1258967" y="2445187"/>
            <a:ext cx="1250739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161613"/>
                </a:solidFill>
                <a:latin typeface="Inter" pitchFamily="34" charset="0"/>
                <a:ea typeface="Inter" pitchFamily="34" charset="-122"/>
                <a:cs typeface="Inter" pitchFamily="34" charset="-120"/>
              </a:rPr>
              <a:t>Han, H., &amp; Ryu, K. (2009). The roles of the physical environment, price perception, and customer satisfaction in determining customer loyalty in the restaurant industry. Journal of Hospitality &amp; Tourism Research, 33(4), 487-510. </a:t>
            </a:r>
            <a:r>
              <a:rPr lang="en-US" sz="1900" u="sng" dirty="0">
                <a:solidFill>
                  <a:srgbClr val="28282F"/>
                </a:solidFill>
                <a:latin typeface="Inter" pitchFamily="34" charset="0"/>
                <a:ea typeface="Inter" pitchFamily="34" charset="-122"/>
                <a:cs typeface="Inter" pitchFamily="34" charset="-120"/>
                <a:hlinkClick r:id="rId3">
                  <a:extLst>
                    <a:ext uri="{A12FA001-AC4F-418D-AE19-62706E023703}">
                      <ahyp:hlinkClr xmlns:ahyp="http://schemas.microsoft.com/office/drawing/2018/hyperlinkcolor" val="tx"/>
                    </a:ext>
                  </a:extLst>
                </a:hlinkClick>
              </a:rPr>
              <a:t>https://doi.org/10.1177/1096348009344212</a:t>
            </a:r>
            <a:endParaRPr lang="en-US" sz="1900" dirty="0"/>
          </a:p>
        </p:txBody>
      </p:sp>
      <p:sp>
        <p:nvSpPr>
          <p:cNvPr id="4" name="Text 2"/>
          <p:cNvSpPr/>
          <p:nvPr/>
        </p:nvSpPr>
        <p:spPr>
          <a:xfrm>
            <a:off x="1258967" y="3716655"/>
            <a:ext cx="1250739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161613"/>
                </a:solidFill>
                <a:latin typeface="Inter" pitchFamily="34" charset="0"/>
                <a:ea typeface="Inter" pitchFamily="34" charset="-122"/>
                <a:cs typeface="Inter" pitchFamily="34" charset="-120"/>
              </a:rPr>
              <a:t>Namkung, Y., &amp; Jang, S. (2008). Are highly satisfied restaurant customers really different? A quality perception perspective. International Journal of Contemporary Hospitality Management, 20(2), 142-155.</a:t>
            </a:r>
            <a:r>
              <a:rPr lang="en-US" sz="1900" u="sng" dirty="0">
                <a:solidFill>
                  <a:srgbClr val="28282F"/>
                </a:solidFill>
                <a:latin typeface="Inter" pitchFamily="34" charset="0"/>
                <a:ea typeface="Inter" pitchFamily="34" charset="-122"/>
                <a:cs typeface="Inter" pitchFamily="34" charset="-120"/>
                <a:hlinkClick r:id="rId4">
                  <a:extLst>
                    <a:ext uri="{A12FA001-AC4F-418D-AE19-62706E023703}">
                      <ahyp:hlinkClr xmlns:ahyp="http://schemas.microsoft.com/office/drawing/2018/hyperlinkcolor" val="tx"/>
                    </a:ext>
                  </a:extLst>
                </a:hlinkClick>
              </a:rPr>
              <a:t>https://doi.org/10.1108/09596110810852131</a:t>
            </a:r>
            <a:endParaRPr lang="en-US" sz="1900" dirty="0"/>
          </a:p>
        </p:txBody>
      </p:sp>
      <p:sp>
        <p:nvSpPr>
          <p:cNvPr id="5" name="Text 3"/>
          <p:cNvSpPr/>
          <p:nvPr/>
        </p:nvSpPr>
        <p:spPr>
          <a:xfrm>
            <a:off x="1258967" y="4988123"/>
            <a:ext cx="12507397" cy="790099"/>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161613"/>
                </a:solidFill>
                <a:latin typeface="Inter" pitchFamily="34" charset="0"/>
                <a:ea typeface="Inter" pitchFamily="34" charset="-122"/>
                <a:cs typeface="Inter" pitchFamily="34" charset="-120"/>
              </a:rPr>
              <a:t>Rust, R. T., &amp; Zahorik, A. J. (1993). Customer satisfaction, customer retention, and market share. Journal of Retailing, 69(2), 193-215.</a:t>
            </a:r>
            <a:r>
              <a:rPr lang="en-US" sz="1900" u="sng" dirty="0">
                <a:solidFill>
                  <a:srgbClr val="28282F"/>
                </a:solidFill>
                <a:latin typeface="Inter" pitchFamily="34" charset="0"/>
                <a:ea typeface="Inter" pitchFamily="34" charset="-122"/>
                <a:cs typeface="Inter" pitchFamily="34" charset="-120"/>
                <a:hlinkClick r:id="rId5">
                  <a:extLst>
                    <a:ext uri="{A12FA001-AC4F-418D-AE19-62706E023703}">
                      <ahyp:hlinkClr xmlns:ahyp="http://schemas.microsoft.com/office/drawing/2018/hyperlinkcolor" val="tx"/>
                    </a:ext>
                  </a:extLst>
                </a:hlinkClick>
              </a:rPr>
              <a:t>https://doi.org/10.1016/0022-4359(93)90003-2</a:t>
            </a:r>
            <a:endParaRPr lang="en-US" sz="1900" dirty="0"/>
          </a:p>
        </p:txBody>
      </p:sp>
      <p:sp>
        <p:nvSpPr>
          <p:cNvPr id="6" name="Text 4"/>
          <p:cNvSpPr/>
          <p:nvPr/>
        </p:nvSpPr>
        <p:spPr>
          <a:xfrm>
            <a:off x="1258967" y="5864543"/>
            <a:ext cx="12507397" cy="1185148"/>
          </a:xfrm>
          <a:prstGeom prst="rect">
            <a:avLst/>
          </a:prstGeom>
          <a:noFill/>
          <a:ln/>
        </p:spPr>
        <p:txBody>
          <a:bodyPr wrap="square" lIns="0" tIns="0" rIns="0" bIns="0" rtlCol="0" anchor="t"/>
          <a:lstStyle/>
          <a:p>
            <a:pPr marL="342900" indent="-342900" algn="l">
              <a:lnSpc>
                <a:spcPts val="3100"/>
              </a:lnSpc>
              <a:buSzPct val="100000"/>
              <a:buChar char="•"/>
            </a:pPr>
            <a:r>
              <a:rPr lang="en-US" sz="1900" dirty="0">
                <a:solidFill>
                  <a:srgbClr val="161613"/>
                </a:solidFill>
                <a:latin typeface="Inter" pitchFamily="34" charset="0"/>
                <a:ea typeface="Inter" pitchFamily="34" charset="-122"/>
                <a:cs typeface="Inter" pitchFamily="34" charset="-120"/>
              </a:rPr>
              <a:t>Liu, Y., &amp; Jang, S. (2009). The effects of dining atmospherics: An extended Mehrabian-Russell model. International Journal of Hospitality Management, 28(4), 494-503.</a:t>
            </a:r>
            <a:r>
              <a:rPr lang="en-US" sz="1900" u="sng" dirty="0">
                <a:solidFill>
                  <a:srgbClr val="161613"/>
                </a:solidFill>
                <a:latin typeface="Inter" pitchFamily="34" charset="0"/>
                <a:ea typeface="Inter" pitchFamily="34" charset="-122"/>
                <a:cs typeface="Inter" pitchFamily="34" charset="-120"/>
              </a:rPr>
              <a:t> </a:t>
            </a:r>
            <a:r>
              <a:rPr lang="en-US" sz="1900" u="sng" dirty="0">
                <a:solidFill>
                  <a:srgbClr val="28282F"/>
                </a:solidFill>
                <a:latin typeface="Inter" pitchFamily="34" charset="0"/>
                <a:ea typeface="Inter" pitchFamily="34" charset="-122"/>
                <a:cs typeface="Inter" pitchFamily="34" charset="-120"/>
                <a:hlinkClick r:id="rId6">
                  <a:extLst>
                    <a:ext uri="{A12FA001-AC4F-418D-AE19-62706E023703}">
                      <ahyp:hlinkClr xmlns:ahyp="http://schemas.microsoft.com/office/drawing/2018/hyperlinkcolor" val="tx"/>
                    </a:ext>
                  </a:extLst>
                </a:hlinkClick>
              </a:rPr>
              <a:t>https://doi.org/10.1016/j.ijhm.2009.01.002</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64037" y="1039773"/>
            <a:ext cx="6150054" cy="6150054"/>
          </a:xfrm>
          <a:prstGeom prst="rect">
            <a:avLst/>
          </a:prstGeom>
        </p:spPr>
      </p:pic>
      <p:sp>
        <p:nvSpPr>
          <p:cNvPr id="3" name="Text 0"/>
          <p:cNvSpPr/>
          <p:nvPr/>
        </p:nvSpPr>
        <p:spPr>
          <a:xfrm>
            <a:off x="7623929" y="1247656"/>
            <a:ext cx="6150054" cy="771525"/>
          </a:xfrm>
          <a:prstGeom prst="rect">
            <a:avLst/>
          </a:prstGeom>
          <a:noFill/>
          <a:ln/>
        </p:spPr>
        <p:txBody>
          <a:bodyPr wrap="none" lIns="0" tIns="0" rIns="0" bIns="0" rtlCol="0" anchor="t"/>
          <a:lstStyle/>
          <a:p>
            <a:pPr marL="0" indent="0">
              <a:lnSpc>
                <a:spcPts val="6050"/>
              </a:lnSpc>
              <a:buNone/>
            </a:pPr>
            <a:r>
              <a:rPr lang="en-US" sz="4850" dirty="0">
                <a:solidFill>
                  <a:srgbClr val="161613"/>
                </a:solidFill>
                <a:latin typeface="DM Sans Medium" pitchFamily="34" charset="0"/>
                <a:ea typeface="DM Sans Medium" pitchFamily="34" charset="-122"/>
                <a:cs typeface="DM Sans Medium" pitchFamily="34" charset="-120"/>
              </a:rPr>
              <a:t>Introduction</a:t>
            </a:r>
            <a:endParaRPr lang="en-US" sz="4850" dirty="0"/>
          </a:p>
        </p:txBody>
      </p:sp>
      <p:sp>
        <p:nvSpPr>
          <p:cNvPr id="4" name="Text 1"/>
          <p:cNvSpPr/>
          <p:nvPr/>
        </p:nvSpPr>
        <p:spPr>
          <a:xfrm>
            <a:off x="7623929" y="2265997"/>
            <a:ext cx="6150054" cy="4740593"/>
          </a:xfrm>
          <a:prstGeom prst="rect">
            <a:avLst/>
          </a:prstGeom>
          <a:noFill/>
          <a:ln/>
        </p:spPr>
        <p:txBody>
          <a:bodyPr wrap="square" lIns="0" tIns="0" rIns="0" bIns="0" rtlCol="0" anchor="t"/>
          <a:lstStyle/>
          <a:p>
            <a:pPr marL="0" indent="0">
              <a:lnSpc>
                <a:spcPts val="3100"/>
              </a:lnSpc>
              <a:buNone/>
            </a:pPr>
            <a:r>
              <a:rPr lang="en-US" sz="1900" dirty="0">
                <a:solidFill>
                  <a:srgbClr val="161613"/>
                </a:solidFill>
                <a:latin typeface="Inter" pitchFamily="34" charset="0"/>
                <a:ea typeface="Inter" pitchFamily="34" charset="-122"/>
                <a:cs typeface="Inter" pitchFamily="34" charset="-120"/>
              </a:rPr>
              <a:t>This study explores factors influencing customer satisfaction in the restaurant industry, analyzing various attributes related to customer demographics, dining preferences, and restaurant services. The research aims to identify key predictors of high customer satisfaction, focusing on food quality, service, and overall dining experience. By utilizing data mining techniques such as Naive Bayes, logistic regression, and decision trees, the study provides insights for optimizing customer satisfaction and improving service delivery in the restaurant sector.</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40437" y="650677"/>
            <a:ext cx="7863126" cy="1143714"/>
          </a:xfrm>
          <a:prstGeom prst="rect">
            <a:avLst/>
          </a:prstGeom>
          <a:noFill/>
          <a:ln/>
        </p:spPr>
        <p:txBody>
          <a:bodyPr wrap="square" lIns="0" tIns="0" rIns="0" bIns="0" rtlCol="0" anchor="t"/>
          <a:lstStyle/>
          <a:p>
            <a:pPr marL="0" indent="0">
              <a:lnSpc>
                <a:spcPts val="4500"/>
              </a:lnSpc>
              <a:buNone/>
            </a:pPr>
            <a:r>
              <a:rPr lang="en-US" sz="3600" dirty="0">
                <a:solidFill>
                  <a:srgbClr val="161613"/>
                </a:solidFill>
                <a:latin typeface="DM Sans Medium" pitchFamily="34" charset="0"/>
                <a:ea typeface="DM Sans Medium" pitchFamily="34" charset="-122"/>
                <a:cs typeface="DM Sans Medium" pitchFamily="34" charset="-120"/>
              </a:rPr>
              <a:t>Project Overview and Research Questions</a:t>
            </a:r>
            <a:endParaRPr lang="en-US" sz="3600" dirty="0"/>
          </a:p>
        </p:txBody>
      </p:sp>
      <p:sp>
        <p:nvSpPr>
          <p:cNvPr id="4" name="Text 1"/>
          <p:cNvSpPr/>
          <p:nvPr/>
        </p:nvSpPr>
        <p:spPr>
          <a:xfrm>
            <a:off x="640437" y="2068830"/>
            <a:ext cx="7863126" cy="1171099"/>
          </a:xfrm>
          <a:prstGeom prst="rect">
            <a:avLst/>
          </a:prstGeom>
          <a:noFill/>
          <a:ln/>
        </p:spPr>
        <p:txBody>
          <a:bodyPr wrap="square" lIns="0" tIns="0" rIns="0" bIns="0" rtlCol="0" anchor="t"/>
          <a:lstStyle/>
          <a:p>
            <a:pPr marL="0" indent="0">
              <a:lnSpc>
                <a:spcPts val="2300"/>
              </a:lnSpc>
              <a:buNone/>
            </a:pPr>
            <a:r>
              <a:rPr lang="en-US" sz="1400" dirty="0">
                <a:solidFill>
                  <a:srgbClr val="161613"/>
                </a:solidFill>
                <a:latin typeface="Inter" pitchFamily="34" charset="0"/>
                <a:ea typeface="Inter" pitchFamily="34" charset="-122"/>
                <a:cs typeface="Inter" pitchFamily="34" charset="-120"/>
              </a:rPr>
              <a:t>This study examines factors influencing restaurant customer satisfaction and the likelihood of returning. It explores key drivers of satisfaction, service element combinations affecting repeat visits, and how customer demographics and behaviors impact positive reviews. The analysis covers dining aspects such as food quality, service, ambiance, and wait time.</a:t>
            </a:r>
            <a:endParaRPr lang="en-US" sz="1400" dirty="0"/>
          </a:p>
        </p:txBody>
      </p:sp>
      <p:sp>
        <p:nvSpPr>
          <p:cNvPr id="5" name="Text 2"/>
          <p:cNvSpPr/>
          <p:nvPr/>
        </p:nvSpPr>
        <p:spPr>
          <a:xfrm>
            <a:off x="640437" y="3445788"/>
            <a:ext cx="7863126" cy="878324"/>
          </a:xfrm>
          <a:prstGeom prst="rect">
            <a:avLst/>
          </a:prstGeom>
          <a:noFill/>
          <a:ln/>
        </p:spPr>
        <p:txBody>
          <a:bodyPr wrap="square" lIns="0" tIns="0" rIns="0" bIns="0" rtlCol="0" anchor="t"/>
          <a:lstStyle/>
          <a:p>
            <a:pPr marL="0" indent="0">
              <a:lnSpc>
                <a:spcPts val="2300"/>
              </a:lnSpc>
              <a:buNone/>
            </a:pPr>
            <a:r>
              <a:rPr lang="en-US" sz="1400" dirty="0">
                <a:solidFill>
                  <a:srgbClr val="161613"/>
                </a:solidFill>
                <a:latin typeface="Inter" pitchFamily="34" charset="0"/>
                <a:ea typeface="Inter" pitchFamily="34" charset="-122"/>
                <a:cs typeface="Inter" pitchFamily="34" charset="-120"/>
              </a:rPr>
              <a:t>Research questions include: 1. What factors influence customer satisfaction in restaurants? 2. What service combinations lead to the highest satisfaction? 3. How do demographics and behaviors affect returning and positive feedback?</a:t>
            </a:r>
            <a:endParaRPr lang="en-US" sz="1400" dirty="0"/>
          </a:p>
        </p:txBody>
      </p:sp>
      <p:sp>
        <p:nvSpPr>
          <p:cNvPr id="6" name="Shape 3"/>
          <p:cNvSpPr/>
          <p:nvPr/>
        </p:nvSpPr>
        <p:spPr>
          <a:xfrm>
            <a:off x="640437" y="4735830"/>
            <a:ext cx="411718" cy="411718"/>
          </a:xfrm>
          <a:prstGeom prst="roundRect">
            <a:avLst>
              <a:gd name="adj" fmla="val 6667"/>
            </a:avLst>
          </a:prstGeom>
          <a:solidFill>
            <a:srgbClr val="EDEBE3"/>
          </a:solidFill>
          <a:ln/>
        </p:spPr>
        <p:txBody>
          <a:bodyPr/>
          <a:lstStyle/>
          <a:p>
            <a:endParaRPr lang="en-US"/>
          </a:p>
        </p:txBody>
      </p:sp>
      <p:sp>
        <p:nvSpPr>
          <p:cNvPr id="7" name="Text 4"/>
          <p:cNvSpPr/>
          <p:nvPr/>
        </p:nvSpPr>
        <p:spPr>
          <a:xfrm>
            <a:off x="801172" y="4804410"/>
            <a:ext cx="90130" cy="274558"/>
          </a:xfrm>
          <a:prstGeom prst="rect">
            <a:avLst/>
          </a:prstGeom>
          <a:noFill/>
          <a:ln/>
        </p:spPr>
        <p:txBody>
          <a:bodyPr wrap="none" lIns="0" tIns="0" rIns="0" bIns="0" rtlCol="0" anchor="t"/>
          <a:lstStyle/>
          <a:p>
            <a:pPr marL="0" indent="0" algn="ctr">
              <a:lnSpc>
                <a:spcPts val="2150"/>
              </a:lnSpc>
              <a:buNone/>
            </a:pPr>
            <a:r>
              <a:rPr lang="en-US" sz="2150" dirty="0">
                <a:solidFill>
                  <a:srgbClr val="161613"/>
                </a:solidFill>
                <a:latin typeface="DM Sans Medium" pitchFamily="34" charset="0"/>
                <a:ea typeface="DM Sans Medium" pitchFamily="34" charset="-122"/>
                <a:cs typeface="DM Sans Medium" pitchFamily="34" charset="-120"/>
              </a:rPr>
              <a:t>1</a:t>
            </a:r>
            <a:endParaRPr lang="en-US" sz="2150" dirty="0"/>
          </a:p>
        </p:txBody>
      </p:sp>
      <p:sp>
        <p:nvSpPr>
          <p:cNvPr id="8" name="Text 5"/>
          <p:cNvSpPr/>
          <p:nvPr/>
        </p:nvSpPr>
        <p:spPr>
          <a:xfrm>
            <a:off x="1235154" y="4735830"/>
            <a:ext cx="2287548" cy="285869"/>
          </a:xfrm>
          <a:prstGeom prst="rect">
            <a:avLst/>
          </a:prstGeom>
          <a:noFill/>
          <a:ln/>
        </p:spPr>
        <p:txBody>
          <a:bodyPr wrap="none" lIns="0" tIns="0" rIns="0" bIns="0" rtlCol="0" anchor="t"/>
          <a:lstStyle/>
          <a:p>
            <a:pPr marL="0" indent="0">
              <a:lnSpc>
                <a:spcPts val="2250"/>
              </a:lnSpc>
              <a:buNone/>
            </a:pPr>
            <a:r>
              <a:rPr lang="en-US" sz="1800" dirty="0">
                <a:solidFill>
                  <a:srgbClr val="161613"/>
                </a:solidFill>
                <a:latin typeface="DM Sans Medium" pitchFamily="34" charset="0"/>
                <a:ea typeface="DM Sans Medium" pitchFamily="34" charset="-122"/>
                <a:cs typeface="DM Sans Medium" pitchFamily="34" charset="-120"/>
              </a:rPr>
              <a:t>Customer Loyalty</a:t>
            </a:r>
            <a:endParaRPr lang="en-US" sz="1800" dirty="0"/>
          </a:p>
        </p:txBody>
      </p:sp>
      <p:sp>
        <p:nvSpPr>
          <p:cNvPr id="9" name="Text 6"/>
          <p:cNvSpPr/>
          <p:nvPr/>
        </p:nvSpPr>
        <p:spPr>
          <a:xfrm>
            <a:off x="1235154" y="5131475"/>
            <a:ext cx="7268408" cy="292775"/>
          </a:xfrm>
          <a:prstGeom prst="rect">
            <a:avLst/>
          </a:prstGeom>
          <a:noFill/>
          <a:ln/>
        </p:spPr>
        <p:txBody>
          <a:bodyPr wrap="none" lIns="0" tIns="0" rIns="0" bIns="0" rtlCol="0" anchor="t"/>
          <a:lstStyle/>
          <a:p>
            <a:pPr marL="0" indent="0">
              <a:lnSpc>
                <a:spcPts val="2300"/>
              </a:lnSpc>
              <a:buNone/>
            </a:pPr>
            <a:r>
              <a:rPr lang="en-US" sz="1400" dirty="0">
                <a:solidFill>
                  <a:srgbClr val="161613"/>
                </a:solidFill>
                <a:latin typeface="Inter" pitchFamily="34" charset="0"/>
                <a:ea typeface="Inter" pitchFamily="34" charset="-122"/>
                <a:cs typeface="Inter" pitchFamily="34" charset="-120"/>
              </a:rPr>
              <a:t>Understanding key satisfaction factors helps improve customer retention</a:t>
            </a:r>
            <a:endParaRPr lang="en-US" sz="1400" dirty="0"/>
          </a:p>
        </p:txBody>
      </p:sp>
      <p:sp>
        <p:nvSpPr>
          <p:cNvPr id="10" name="Shape 7"/>
          <p:cNvSpPr/>
          <p:nvPr/>
        </p:nvSpPr>
        <p:spPr>
          <a:xfrm>
            <a:off x="640437" y="5813108"/>
            <a:ext cx="411718" cy="411718"/>
          </a:xfrm>
          <a:prstGeom prst="roundRect">
            <a:avLst>
              <a:gd name="adj" fmla="val 6667"/>
            </a:avLst>
          </a:prstGeom>
          <a:solidFill>
            <a:srgbClr val="EDEBE3"/>
          </a:solidFill>
          <a:ln/>
        </p:spPr>
        <p:txBody>
          <a:bodyPr/>
          <a:lstStyle/>
          <a:p>
            <a:endParaRPr lang="en-US"/>
          </a:p>
        </p:txBody>
      </p:sp>
      <p:sp>
        <p:nvSpPr>
          <p:cNvPr id="11" name="Text 8"/>
          <p:cNvSpPr/>
          <p:nvPr/>
        </p:nvSpPr>
        <p:spPr>
          <a:xfrm>
            <a:off x="767120" y="5881688"/>
            <a:ext cx="158353" cy="274558"/>
          </a:xfrm>
          <a:prstGeom prst="rect">
            <a:avLst/>
          </a:prstGeom>
          <a:noFill/>
          <a:ln/>
        </p:spPr>
        <p:txBody>
          <a:bodyPr wrap="none" lIns="0" tIns="0" rIns="0" bIns="0" rtlCol="0" anchor="t"/>
          <a:lstStyle/>
          <a:p>
            <a:pPr marL="0" indent="0" algn="ctr">
              <a:lnSpc>
                <a:spcPts val="2150"/>
              </a:lnSpc>
              <a:buNone/>
            </a:pPr>
            <a:r>
              <a:rPr lang="en-US" sz="2150" dirty="0">
                <a:solidFill>
                  <a:srgbClr val="161613"/>
                </a:solidFill>
                <a:latin typeface="DM Sans Medium" pitchFamily="34" charset="0"/>
                <a:ea typeface="DM Sans Medium" pitchFamily="34" charset="-122"/>
                <a:cs typeface="DM Sans Medium" pitchFamily="34" charset="-120"/>
              </a:rPr>
              <a:t>2</a:t>
            </a:r>
            <a:endParaRPr lang="en-US" sz="2150" dirty="0"/>
          </a:p>
        </p:txBody>
      </p:sp>
      <p:sp>
        <p:nvSpPr>
          <p:cNvPr id="12" name="Text 9"/>
          <p:cNvSpPr/>
          <p:nvPr/>
        </p:nvSpPr>
        <p:spPr>
          <a:xfrm>
            <a:off x="1235154" y="5813108"/>
            <a:ext cx="2934295" cy="285869"/>
          </a:xfrm>
          <a:prstGeom prst="rect">
            <a:avLst/>
          </a:prstGeom>
          <a:noFill/>
          <a:ln/>
        </p:spPr>
        <p:txBody>
          <a:bodyPr wrap="none" lIns="0" tIns="0" rIns="0" bIns="0" rtlCol="0" anchor="t"/>
          <a:lstStyle/>
          <a:p>
            <a:pPr marL="0" indent="0">
              <a:lnSpc>
                <a:spcPts val="2250"/>
              </a:lnSpc>
              <a:buNone/>
            </a:pPr>
            <a:r>
              <a:rPr lang="en-US" sz="1800" dirty="0">
                <a:solidFill>
                  <a:srgbClr val="161613"/>
                </a:solidFill>
                <a:latin typeface="DM Sans Medium" pitchFamily="34" charset="0"/>
                <a:ea typeface="DM Sans Medium" pitchFamily="34" charset="-122"/>
                <a:cs typeface="DM Sans Medium" pitchFamily="34" charset="-120"/>
              </a:rPr>
              <a:t>Data-Driven Improvements</a:t>
            </a:r>
            <a:endParaRPr lang="en-US" sz="1800" dirty="0"/>
          </a:p>
        </p:txBody>
      </p:sp>
      <p:sp>
        <p:nvSpPr>
          <p:cNvPr id="13" name="Text 10"/>
          <p:cNvSpPr/>
          <p:nvPr/>
        </p:nvSpPr>
        <p:spPr>
          <a:xfrm>
            <a:off x="1235154" y="6208752"/>
            <a:ext cx="7268408" cy="292775"/>
          </a:xfrm>
          <a:prstGeom prst="rect">
            <a:avLst/>
          </a:prstGeom>
          <a:noFill/>
          <a:ln/>
        </p:spPr>
        <p:txBody>
          <a:bodyPr wrap="none" lIns="0" tIns="0" rIns="0" bIns="0" rtlCol="0" anchor="t"/>
          <a:lstStyle/>
          <a:p>
            <a:pPr marL="0" indent="0">
              <a:lnSpc>
                <a:spcPts val="2300"/>
              </a:lnSpc>
              <a:buNone/>
            </a:pPr>
            <a:r>
              <a:rPr lang="en-US" sz="1400" dirty="0">
                <a:solidFill>
                  <a:srgbClr val="161613"/>
                </a:solidFill>
                <a:latin typeface="Inter" pitchFamily="34" charset="0"/>
                <a:ea typeface="Inter" pitchFamily="34" charset="-122"/>
                <a:cs typeface="Inter" pitchFamily="34" charset="-120"/>
              </a:rPr>
              <a:t>Insights enable restaurants to enhance operational efficiency</a:t>
            </a:r>
            <a:endParaRPr lang="en-US" sz="1400" dirty="0"/>
          </a:p>
        </p:txBody>
      </p:sp>
      <p:sp>
        <p:nvSpPr>
          <p:cNvPr id="14" name="Shape 11"/>
          <p:cNvSpPr/>
          <p:nvPr/>
        </p:nvSpPr>
        <p:spPr>
          <a:xfrm>
            <a:off x="640437" y="6890385"/>
            <a:ext cx="411718" cy="411718"/>
          </a:xfrm>
          <a:prstGeom prst="roundRect">
            <a:avLst>
              <a:gd name="adj" fmla="val 6667"/>
            </a:avLst>
          </a:prstGeom>
          <a:solidFill>
            <a:srgbClr val="EDEBE3"/>
          </a:solidFill>
          <a:ln/>
        </p:spPr>
        <p:txBody>
          <a:bodyPr/>
          <a:lstStyle/>
          <a:p>
            <a:endParaRPr lang="en-US"/>
          </a:p>
        </p:txBody>
      </p:sp>
      <p:sp>
        <p:nvSpPr>
          <p:cNvPr id="15" name="Text 12"/>
          <p:cNvSpPr/>
          <p:nvPr/>
        </p:nvSpPr>
        <p:spPr>
          <a:xfrm>
            <a:off x="764738" y="6958965"/>
            <a:ext cx="163116" cy="274558"/>
          </a:xfrm>
          <a:prstGeom prst="rect">
            <a:avLst/>
          </a:prstGeom>
          <a:noFill/>
          <a:ln/>
        </p:spPr>
        <p:txBody>
          <a:bodyPr wrap="none" lIns="0" tIns="0" rIns="0" bIns="0" rtlCol="0" anchor="t"/>
          <a:lstStyle/>
          <a:p>
            <a:pPr marL="0" indent="0" algn="ctr">
              <a:lnSpc>
                <a:spcPts val="2150"/>
              </a:lnSpc>
              <a:buNone/>
            </a:pPr>
            <a:r>
              <a:rPr lang="en-US" sz="2150" dirty="0">
                <a:solidFill>
                  <a:srgbClr val="161613"/>
                </a:solidFill>
                <a:latin typeface="DM Sans Medium" pitchFamily="34" charset="0"/>
                <a:ea typeface="DM Sans Medium" pitchFamily="34" charset="-122"/>
                <a:cs typeface="DM Sans Medium" pitchFamily="34" charset="-120"/>
              </a:rPr>
              <a:t>3</a:t>
            </a:r>
            <a:endParaRPr lang="en-US" sz="2150" dirty="0"/>
          </a:p>
        </p:txBody>
      </p:sp>
      <p:sp>
        <p:nvSpPr>
          <p:cNvPr id="16" name="Text 13"/>
          <p:cNvSpPr/>
          <p:nvPr/>
        </p:nvSpPr>
        <p:spPr>
          <a:xfrm>
            <a:off x="1235154" y="6890385"/>
            <a:ext cx="2287548" cy="285869"/>
          </a:xfrm>
          <a:prstGeom prst="rect">
            <a:avLst/>
          </a:prstGeom>
          <a:noFill/>
          <a:ln/>
        </p:spPr>
        <p:txBody>
          <a:bodyPr wrap="none" lIns="0" tIns="0" rIns="0" bIns="0" rtlCol="0" anchor="t"/>
          <a:lstStyle/>
          <a:p>
            <a:pPr marL="0" indent="0">
              <a:lnSpc>
                <a:spcPts val="2250"/>
              </a:lnSpc>
              <a:buNone/>
            </a:pPr>
            <a:r>
              <a:rPr lang="en-US" sz="1800" dirty="0">
                <a:solidFill>
                  <a:srgbClr val="161613"/>
                </a:solidFill>
                <a:latin typeface="DM Sans Medium" pitchFamily="34" charset="0"/>
                <a:ea typeface="DM Sans Medium" pitchFamily="34" charset="-122"/>
                <a:cs typeface="DM Sans Medium" pitchFamily="34" charset="-120"/>
              </a:rPr>
              <a:t>Competitive Edge</a:t>
            </a:r>
            <a:endParaRPr lang="en-US" sz="1800" dirty="0"/>
          </a:p>
        </p:txBody>
      </p:sp>
      <p:sp>
        <p:nvSpPr>
          <p:cNvPr id="17" name="Text 14"/>
          <p:cNvSpPr/>
          <p:nvPr/>
        </p:nvSpPr>
        <p:spPr>
          <a:xfrm>
            <a:off x="1235154" y="7286030"/>
            <a:ext cx="7268408" cy="292775"/>
          </a:xfrm>
          <a:prstGeom prst="rect">
            <a:avLst/>
          </a:prstGeom>
          <a:noFill/>
          <a:ln/>
        </p:spPr>
        <p:txBody>
          <a:bodyPr wrap="none" lIns="0" tIns="0" rIns="0" bIns="0" rtlCol="0" anchor="t"/>
          <a:lstStyle/>
          <a:p>
            <a:pPr marL="0" indent="0">
              <a:lnSpc>
                <a:spcPts val="2300"/>
              </a:lnSpc>
              <a:buNone/>
            </a:pPr>
            <a:r>
              <a:rPr lang="en-US" sz="1400" dirty="0">
                <a:solidFill>
                  <a:srgbClr val="161613"/>
                </a:solidFill>
                <a:latin typeface="Inter" pitchFamily="34" charset="0"/>
                <a:ea typeface="Inter" pitchFamily="34" charset="-122"/>
                <a:cs typeface="Inter" pitchFamily="34" charset="-120"/>
              </a:rPr>
              <a:t>Tailoring services based on findings helps maintain market advantage</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77478" y="723186"/>
            <a:ext cx="9259253" cy="694253"/>
          </a:xfrm>
          <a:prstGeom prst="rect">
            <a:avLst/>
          </a:prstGeom>
          <a:noFill/>
          <a:ln/>
        </p:spPr>
        <p:txBody>
          <a:bodyPr wrap="none" lIns="0" tIns="0" rIns="0" bIns="0" rtlCol="0" anchor="t"/>
          <a:lstStyle/>
          <a:p>
            <a:pPr marL="0" indent="0">
              <a:lnSpc>
                <a:spcPts val="5450"/>
              </a:lnSpc>
              <a:buNone/>
            </a:pPr>
            <a:r>
              <a:rPr lang="en-US" sz="4350" dirty="0">
                <a:solidFill>
                  <a:srgbClr val="161613"/>
                </a:solidFill>
                <a:latin typeface="DM Sans Medium" pitchFamily="34" charset="0"/>
                <a:ea typeface="DM Sans Medium" pitchFamily="34" charset="-122"/>
                <a:cs typeface="DM Sans Medium" pitchFamily="34" charset="-120"/>
              </a:rPr>
              <a:t>Related Work and Literature Review</a:t>
            </a:r>
            <a:endParaRPr lang="en-US" sz="4350" dirty="0"/>
          </a:p>
        </p:txBody>
      </p:sp>
      <p:sp>
        <p:nvSpPr>
          <p:cNvPr id="3" name="Text 1"/>
          <p:cNvSpPr/>
          <p:nvPr/>
        </p:nvSpPr>
        <p:spPr>
          <a:xfrm>
            <a:off x="777478" y="1861661"/>
            <a:ext cx="13075444" cy="1066205"/>
          </a:xfrm>
          <a:prstGeom prst="rect">
            <a:avLst/>
          </a:prstGeom>
          <a:noFill/>
          <a:ln/>
        </p:spPr>
        <p:txBody>
          <a:bodyPr wrap="square" lIns="0" tIns="0" rIns="0" bIns="0" rtlCol="0" anchor="t"/>
          <a:lstStyle/>
          <a:p>
            <a:pPr marL="0" indent="0">
              <a:lnSpc>
                <a:spcPts val="2750"/>
              </a:lnSpc>
              <a:buNone/>
            </a:pPr>
            <a:r>
              <a:rPr lang="en-US" sz="1700" dirty="0">
                <a:solidFill>
                  <a:srgbClr val="161613"/>
                </a:solidFill>
                <a:latin typeface="Inter" pitchFamily="34" charset="0"/>
                <a:ea typeface="Inter" pitchFamily="34" charset="-122"/>
                <a:cs typeface="Inter" pitchFamily="34" charset="-120"/>
              </a:rPr>
              <a:t>Previous research in the restaurant industry highlights key factors driving customer loyalty. Han and Ryu (2009) found that pleasant atmosphere and high-quality service significantly influence customer satisfaction and return likelihood. Namkung and Jang (2008) emphasized food quality's role in boosting satisfaction and repeat patronage.</a:t>
            </a:r>
            <a:endParaRPr lang="en-US" sz="1700" dirty="0"/>
          </a:p>
        </p:txBody>
      </p:sp>
      <p:sp>
        <p:nvSpPr>
          <p:cNvPr id="4" name="Text 2"/>
          <p:cNvSpPr/>
          <p:nvPr/>
        </p:nvSpPr>
        <p:spPr>
          <a:xfrm>
            <a:off x="777478" y="3177778"/>
            <a:ext cx="13075444" cy="1066205"/>
          </a:xfrm>
          <a:prstGeom prst="rect">
            <a:avLst/>
          </a:prstGeom>
          <a:noFill/>
          <a:ln/>
        </p:spPr>
        <p:txBody>
          <a:bodyPr wrap="square" lIns="0" tIns="0" rIns="0" bIns="0" rtlCol="0" anchor="t"/>
          <a:lstStyle/>
          <a:p>
            <a:pPr marL="0" indent="0">
              <a:lnSpc>
                <a:spcPts val="2750"/>
              </a:lnSpc>
              <a:buNone/>
            </a:pPr>
            <a:r>
              <a:rPr lang="en-US" sz="1700" dirty="0">
                <a:solidFill>
                  <a:srgbClr val="161613"/>
                </a:solidFill>
                <a:latin typeface="Inter" pitchFamily="34" charset="0"/>
                <a:ea typeface="Inter" pitchFamily="34" charset="-122"/>
                <a:cs typeface="Inter" pitchFamily="34" charset="-120"/>
              </a:rPr>
              <a:t>Rust and Zahorik (1993) noted that retaining customers is more cost-effective than acquiring new ones. Liu and Jang (2009) showed that demographics like age and income shape customer expectations. These insights suggest that tailoring offerings based on customer preferences can improve satisfaction and retention.</a:t>
            </a:r>
            <a:endParaRPr lang="en-US" sz="1700" dirty="0"/>
          </a:p>
        </p:txBody>
      </p:sp>
      <p:sp>
        <p:nvSpPr>
          <p:cNvPr id="5" name="Shape 3"/>
          <p:cNvSpPr/>
          <p:nvPr/>
        </p:nvSpPr>
        <p:spPr>
          <a:xfrm>
            <a:off x="777478" y="4604861"/>
            <a:ext cx="13075444" cy="30480"/>
          </a:xfrm>
          <a:prstGeom prst="roundRect">
            <a:avLst>
              <a:gd name="adj" fmla="val 109328"/>
            </a:avLst>
          </a:prstGeom>
          <a:solidFill>
            <a:srgbClr val="D3D1C9"/>
          </a:solidFill>
          <a:ln/>
        </p:spPr>
        <p:txBody>
          <a:bodyPr/>
          <a:lstStyle/>
          <a:p>
            <a:endParaRPr lang="en-US"/>
          </a:p>
        </p:txBody>
      </p:sp>
      <p:sp>
        <p:nvSpPr>
          <p:cNvPr id="6" name="Shape 4"/>
          <p:cNvSpPr/>
          <p:nvPr/>
        </p:nvSpPr>
        <p:spPr>
          <a:xfrm>
            <a:off x="2313265" y="4604802"/>
            <a:ext cx="30480" cy="777478"/>
          </a:xfrm>
          <a:prstGeom prst="roundRect">
            <a:avLst>
              <a:gd name="adj" fmla="val 109328"/>
            </a:avLst>
          </a:prstGeom>
          <a:solidFill>
            <a:srgbClr val="D3D1C9"/>
          </a:solidFill>
          <a:ln/>
        </p:spPr>
        <p:txBody>
          <a:bodyPr/>
          <a:lstStyle/>
          <a:p>
            <a:endParaRPr lang="en-US"/>
          </a:p>
        </p:txBody>
      </p:sp>
      <p:sp>
        <p:nvSpPr>
          <p:cNvPr id="7" name="Shape 5"/>
          <p:cNvSpPr/>
          <p:nvPr/>
        </p:nvSpPr>
        <p:spPr>
          <a:xfrm>
            <a:off x="2134195" y="4410492"/>
            <a:ext cx="388739" cy="388739"/>
          </a:xfrm>
          <a:prstGeom prst="roundRect">
            <a:avLst>
              <a:gd name="adj" fmla="val 8572"/>
            </a:avLst>
          </a:prstGeom>
          <a:solidFill>
            <a:srgbClr val="EDEBE3"/>
          </a:solidFill>
          <a:ln/>
        </p:spPr>
        <p:txBody>
          <a:bodyPr/>
          <a:lstStyle/>
          <a:p>
            <a:endParaRPr lang="en-US"/>
          </a:p>
        </p:txBody>
      </p:sp>
      <p:sp>
        <p:nvSpPr>
          <p:cNvPr id="8" name="Text 6"/>
          <p:cNvSpPr/>
          <p:nvPr/>
        </p:nvSpPr>
        <p:spPr>
          <a:xfrm>
            <a:off x="999530" y="5604510"/>
            <a:ext cx="2658189" cy="347067"/>
          </a:xfrm>
          <a:prstGeom prst="rect">
            <a:avLst/>
          </a:prstGeom>
          <a:noFill/>
          <a:ln/>
        </p:spPr>
        <p:txBody>
          <a:bodyPr wrap="none" lIns="0" tIns="0" rIns="0" bIns="0" rtlCol="0" anchor="t"/>
          <a:lstStyle/>
          <a:p>
            <a:pPr marL="0" indent="0" algn="ctr">
              <a:lnSpc>
                <a:spcPts val="2700"/>
              </a:lnSpc>
              <a:buNone/>
            </a:pPr>
            <a:r>
              <a:rPr lang="en-US" sz="2150" dirty="0">
                <a:solidFill>
                  <a:srgbClr val="161613"/>
                </a:solidFill>
                <a:latin typeface="DM Sans Medium" pitchFamily="34" charset="0"/>
                <a:ea typeface="DM Sans Medium" pitchFamily="34" charset="-122"/>
                <a:cs typeface="DM Sans Medium" pitchFamily="34" charset="-120"/>
              </a:rPr>
              <a:t>2009</a:t>
            </a:r>
            <a:endParaRPr lang="en-US" sz="2150" dirty="0"/>
          </a:p>
        </p:txBody>
      </p:sp>
      <p:sp>
        <p:nvSpPr>
          <p:cNvPr id="9" name="Text 7"/>
          <p:cNvSpPr/>
          <p:nvPr/>
        </p:nvSpPr>
        <p:spPr>
          <a:xfrm>
            <a:off x="999530" y="6084808"/>
            <a:ext cx="2658189" cy="1421606"/>
          </a:xfrm>
          <a:prstGeom prst="rect">
            <a:avLst/>
          </a:prstGeom>
          <a:noFill/>
          <a:ln/>
        </p:spPr>
        <p:txBody>
          <a:bodyPr wrap="square" lIns="0" tIns="0" rIns="0" bIns="0" rtlCol="0" anchor="t"/>
          <a:lstStyle/>
          <a:p>
            <a:pPr marL="0" indent="0" algn="ctr">
              <a:lnSpc>
                <a:spcPts val="2750"/>
              </a:lnSpc>
              <a:buNone/>
            </a:pPr>
            <a:r>
              <a:rPr lang="en-US" sz="1700" dirty="0">
                <a:solidFill>
                  <a:srgbClr val="161613"/>
                </a:solidFill>
                <a:latin typeface="Inter" pitchFamily="34" charset="0"/>
                <a:ea typeface="Inter" pitchFamily="34" charset="-122"/>
                <a:cs typeface="Inter" pitchFamily="34" charset="-120"/>
              </a:rPr>
              <a:t>Han and Ryu: Atmosphere and service quality impact satisfaction</a:t>
            </a:r>
            <a:endParaRPr lang="en-US" sz="1700" dirty="0"/>
          </a:p>
        </p:txBody>
      </p:sp>
      <p:sp>
        <p:nvSpPr>
          <p:cNvPr id="10" name="Shape 8"/>
          <p:cNvSpPr/>
          <p:nvPr/>
        </p:nvSpPr>
        <p:spPr>
          <a:xfrm>
            <a:off x="5637609" y="4604802"/>
            <a:ext cx="30480" cy="777478"/>
          </a:xfrm>
          <a:prstGeom prst="roundRect">
            <a:avLst>
              <a:gd name="adj" fmla="val 109328"/>
            </a:avLst>
          </a:prstGeom>
          <a:solidFill>
            <a:srgbClr val="D3D1C9"/>
          </a:solidFill>
          <a:ln/>
        </p:spPr>
        <p:txBody>
          <a:bodyPr/>
          <a:lstStyle/>
          <a:p>
            <a:endParaRPr lang="en-US"/>
          </a:p>
        </p:txBody>
      </p:sp>
      <p:sp>
        <p:nvSpPr>
          <p:cNvPr id="11" name="Shape 9"/>
          <p:cNvSpPr/>
          <p:nvPr/>
        </p:nvSpPr>
        <p:spPr>
          <a:xfrm>
            <a:off x="5458539" y="4410492"/>
            <a:ext cx="388739" cy="388739"/>
          </a:xfrm>
          <a:prstGeom prst="roundRect">
            <a:avLst>
              <a:gd name="adj" fmla="val 8572"/>
            </a:avLst>
          </a:prstGeom>
          <a:solidFill>
            <a:srgbClr val="EDEBE3"/>
          </a:solidFill>
          <a:ln/>
        </p:spPr>
        <p:txBody>
          <a:bodyPr/>
          <a:lstStyle/>
          <a:p>
            <a:endParaRPr lang="en-US"/>
          </a:p>
        </p:txBody>
      </p:sp>
      <p:sp>
        <p:nvSpPr>
          <p:cNvPr id="12" name="Text 10"/>
          <p:cNvSpPr/>
          <p:nvPr/>
        </p:nvSpPr>
        <p:spPr>
          <a:xfrm>
            <a:off x="4323874" y="5604510"/>
            <a:ext cx="2658189" cy="347067"/>
          </a:xfrm>
          <a:prstGeom prst="rect">
            <a:avLst/>
          </a:prstGeom>
          <a:noFill/>
          <a:ln/>
        </p:spPr>
        <p:txBody>
          <a:bodyPr wrap="none" lIns="0" tIns="0" rIns="0" bIns="0" rtlCol="0" anchor="t"/>
          <a:lstStyle/>
          <a:p>
            <a:pPr marL="0" indent="0" algn="ctr">
              <a:lnSpc>
                <a:spcPts val="2700"/>
              </a:lnSpc>
              <a:buNone/>
            </a:pPr>
            <a:r>
              <a:rPr lang="en-US" sz="2150" dirty="0">
                <a:solidFill>
                  <a:srgbClr val="161613"/>
                </a:solidFill>
                <a:latin typeface="DM Sans Medium" pitchFamily="34" charset="0"/>
                <a:ea typeface="DM Sans Medium" pitchFamily="34" charset="-122"/>
                <a:cs typeface="DM Sans Medium" pitchFamily="34" charset="-120"/>
              </a:rPr>
              <a:t>2008</a:t>
            </a:r>
            <a:endParaRPr lang="en-US" sz="2150" dirty="0"/>
          </a:p>
        </p:txBody>
      </p:sp>
      <p:sp>
        <p:nvSpPr>
          <p:cNvPr id="13" name="Text 11"/>
          <p:cNvSpPr/>
          <p:nvPr/>
        </p:nvSpPr>
        <p:spPr>
          <a:xfrm>
            <a:off x="4323874" y="6084808"/>
            <a:ext cx="2658189" cy="1421606"/>
          </a:xfrm>
          <a:prstGeom prst="rect">
            <a:avLst/>
          </a:prstGeom>
          <a:noFill/>
          <a:ln/>
        </p:spPr>
        <p:txBody>
          <a:bodyPr wrap="square" lIns="0" tIns="0" rIns="0" bIns="0" rtlCol="0" anchor="t"/>
          <a:lstStyle/>
          <a:p>
            <a:pPr marL="0" indent="0" algn="ctr">
              <a:lnSpc>
                <a:spcPts val="2750"/>
              </a:lnSpc>
              <a:buNone/>
            </a:pPr>
            <a:r>
              <a:rPr lang="en-US" sz="1700" dirty="0">
                <a:solidFill>
                  <a:srgbClr val="161613"/>
                </a:solidFill>
                <a:latin typeface="Inter" pitchFamily="34" charset="0"/>
                <a:ea typeface="Inter" pitchFamily="34" charset="-122"/>
                <a:cs typeface="Inter" pitchFamily="34" charset="-120"/>
              </a:rPr>
              <a:t>Namkung and Jang: Food quality boosts satisfaction and repeat visits</a:t>
            </a:r>
            <a:endParaRPr lang="en-US" sz="1700" dirty="0"/>
          </a:p>
        </p:txBody>
      </p:sp>
      <p:sp>
        <p:nvSpPr>
          <p:cNvPr id="14" name="Shape 12"/>
          <p:cNvSpPr/>
          <p:nvPr/>
        </p:nvSpPr>
        <p:spPr>
          <a:xfrm>
            <a:off x="8961953" y="4604802"/>
            <a:ext cx="30480" cy="777478"/>
          </a:xfrm>
          <a:prstGeom prst="roundRect">
            <a:avLst>
              <a:gd name="adj" fmla="val 109328"/>
            </a:avLst>
          </a:prstGeom>
          <a:solidFill>
            <a:srgbClr val="D3D1C9"/>
          </a:solidFill>
          <a:ln/>
        </p:spPr>
        <p:txBody>
          <a:bodyPr/>
          <a:lstStyle/>
          <a:p>
            <a:endParaRPr lang="en-US"/>
          </a:p>
        </p:txBody>
      </p:sp>
      <p:sp>
        <p:nvSpPr>
          <p:cNvPr id="15" name="Shape 13"/>
          <p:cNvSpPr/>
          <p:nvPr/>
        </p:nvSpPr>
        <p:spPr>
          <a:xfrm>
            <a:off x="8782883" y="4410492"/>
            <a:ext cx="388739" cy="388739"/>
          </a:xfrm>
          <a:prstGeom prst="roundRect">
            <a:avLst>
              <a:gd name="adj" fmla="val 8572"/>
            </a:avLst>
          </a:prstGeom>
          <a:solidFill>
            <a:srgbClr val="EDEBE3"/>
          </a:solidFill>
          <a:ln/>
        </p:spPr>
        <p:txBody>
          <a:bodyPr/>
          <a:lstStyle/>
          <a:p>
            <a:endParaRPr lang="en-US"/>
          </a:p>
        </p:txBody>
      </p:sp>
      <p:sp>
        <p:nvSpPr>
          <p:cNvPr id="16" name="Text 14"/>
          <p:cNvSpPr/>
          <p:nvPr/>
        </p:nvSpPr>
        <p:spPr>
          <a:xfrm>
            <a:off x="7648218" y="5604510"/>
            <a:ext cx="2658189" cy="347067"/>
          </a:xfrm>
          <a:prstGeom prst="rect">
            <a:avLst/>
          </a:prstGeom>
          <a:noFill/>
          <a:ln/>
        </p:spPr>
        <p:txBody>
          <a:bodyPr wrap="none" lIns="0" tIns="0" rIns="0" bIns="0" rtlCol="0" anchor="t"/>
          <a:lstStyle/>
          <a:p>
            <a:pPr marL="0" indent="0" algn="ctr">
              <a:lnSpc>
                <a:spcPts val="2700"/>
              </a:lnSpc>
              <a:buNone/>
            </a:pPr>
            <a:r>
              <a:rPr lang="en-US" sz="2150" dirty="0">
                <a:solidFill>
                  <a:srgbClr val="161613"/>
                </a:solidFill>
                <a:latin typeface="DM Sans Medium" pitchFamily="34" charset="0"/>
                <a:ea typeface="DM Sans Medium" pitchFamily="34" charset="-122"/>
                <a:cs typeface="DM Sans Medium" pitchFamily="34" charset="-120"/>
              </a:rPr>
              <a:t>1993</a:t>
            </a:r>
            <a:endParaRPr lang="en-US" sz="2150" dirty="0"/>
          </a:p>
        </p:txBody>
      </p:sp>
      <p:sp>
        <p:nvSpPr>
          <p:cNvPr id="17" name="Text 15"/>
          <p:cNvSpPr/>
          <p:nvPr/>
        </p:nvSpPr>
        <p:spPr>
          <a:xfrm>
            <a:off x="7648218" y="6084808"/>
            <a:ext cx="2658189" cy="1421606"/>
          </a:xfrm>
          <a:prstGeom prst="rect">
            <a:avLst/>
          </a:prstGeom>
          <a:noFill/>
          <a:ln/>
        </p:spPr>
        <p:txBody>
          <a:bodyPr wrap="square" lIns="0" tIns="0" rIns="0" bIns="0" rtlCol="0" anchor="t"/>
          <a:lstStyle/>
          <a:p>
            <a:pPr marL="0" indent="0" algn="ctr">
              <a:lnSpc>
                <a:spcPts val="2750"/>
              </a:lnSpc>
              <a:buNone/>
            </a:pPr>
            <a:r>
              <a:rPr lang="en-US" sz="1700" dirty="0">
                <a:solidFill>
                  <a:srgbClr val="161613"/>
                </a:solidFill>
                <a:latin typeface="Inter" pitchFamily="34" charset="0"/>
                <a:ea typeface="Inter" pitchFamily="34" charset="-122"/>
                <a:cs typeface="Inter" pitchFamily="34" charset="-120"/>
              </a:rPr>
              <a:t>Rust and Zahorik: Customer retention more cost-effective than acquisition</a:t>
            </a:r>
            <a:endParaRPr lang="en-US" sz="1700" dirty="0"/>
          </a:p>
        </p:txBody>
      </p:sp>
      <p:sp>
        <p:nvSpPr>
          <p:cNvPr id="18" name="Shape 16"/>
          <p:cNvSpPr/>
          <p:nvPr/>
        </p:nvSpPr>
        <p:spPr>
          <a:xfrm>
            <a:off x="12286298" y="4604802"/>
            <a:ext cx="30480" cy="777478"/>
          </a:xfrm>
          <a:prstGeom prst="roundRect">
            <a:avLst>
              <a:gd name="adj" fmla="val 109328"/>
            </a:avLst>
          </a:prstGeom>
          <a:solidFill>
            <a:srgbClr val="D3D1C9"/>
          </a:solidFill>
          <a:ln/>
        </p:spPr>
        <p:txBody>
          <a:bodyPr/>
          <a:lstStyle/>
          <a:p>
            <a:endParaRPr lang="en-US"/>
          </a:p>
        </p:txBody>
      </p:sp>
      <p:sp>
        <p:nvSpPr>
          <p:cNvPr id="19" name="Shape 17"/>
          <p:cNvSpPr/>
          <p:nvPr/>
        </p:nvSpPr>
        <p:spPr>
          <a:xfrm>
            <a:off x="12107228" y="4410492"/>
            <a:ext cx="388739" cy="388739"/>
          </a:xfrm>
          <a:prstGeom prst="roundRect">
            <a:avLst>
              <a:gd name="adj" fmla="val 8572"/>
            </a:avLst>
          </a:prstGeom>
          <a:solidFill>
            <a:srgbClr val="EDEBE3"/>
          </a:solidFill>
          <a:ln/>
        </p:spPr>
        <p:txBody>
          <a:bodyPr/>
          <a:lstStyle/>
          <a:p>
            <a:endParaRPr lang="en-US"/>
          </a:p>
        </p:txBody>
      </p:sp>
      <p:sp>
        <p:nvSpPr>
          <p:cNvPr id="20" name="Text 18"/>
          <p:cNvSpPr/>
          <p:nvPr/>
        </p:nvSpPr>
        <p:spPr>
          <a:xfrm>
            <a:off x="10972562" y="5604510"/>
            <a:ext cx="2658308" cy="347067"/>
          </a:xfrm>
          <a:prstGeom prst="rect">
            <a:avLst/>
          </a:prstGeom>
          <a:noFill/>
          <a:ln/>
        </p:spPr>
        <p:txBody>
          <a:bodyPr wrap="none" lIns="0" tIns="0" rIns="0" bIns="0" rtlCol="0" anchor="t"/>
          <a:lstStyle/>
          <a:p>
            <a:pPr marL="0" indent="0" algn="ctr">
              <a:lnSpc>
                <a:spcPts val="2700"/>
              </a:lnSpc>
              <a:buNone/>
            </a:pPr>
            <a:r>
              <a:rPr lang="en-US" sz="2150" dirty="0">
                <a:solidFill>
                  <a:srgbClr val="161613"/>
                </a:solidFill>
                <a:latin typeface="DM Sans Medium" pitchFamily="34" charset="0"/>
                <a:ea typeface="DM Sans Medium" pitchFamily="34" charset="-122"/>
                <a:cs typeface="DM Sans Medium" pitchFamily="34" charset="-120"/>
              </a:rPr>
              <a:t>2009</a:t>
            </a:r>
            <a:endParaRPr lang="en-US" sz="2150" dirty="0"/>
          </a:p>
        </p:txBody>
      </p:sp>
      <p:sp>
        <p:nvSpPr>
          <p:cNvPr id="21" name="Text 19"/>
          <p:cNvSpPr/>
          <p:nvPr/>
        </p:nvSpPr>
        <p:spPr>
          <a:xfrm>
            <a:off x="10972562" y="6084808"/>
            <a:ext cx="2658308" cy="1066205"/>
          </a:xfrm>
          <a:prstGeom prst="rect">
            <a:avLst/>
          </a:prstGeom>
          <a:noFill/>
          <a:ln/>
        </p:spPr>
        <p:txBody>
          <a:bodyPr wrap="square" lIns="0" tIns="0" rIns="0" bIns="0" rtlCol="0" anchor="t"/>
          <a:lstStyle/>
          <a:p>
            <a:pPr marL="0" indent="0" algn="ctr">
              <a:lnSpc>
                <a:spcPts val="2750"/>
              </a:lnSpc>
              <a:buNone/>
            </a:pPr>
            <a:r>
              <a:rPr lang="en-US" sz="1700" dirty="0">
                <a:solidFill>
                  <a:srgbClr val="161613"/>
                </a:solidFill>
                <a:latin typeface="Inter" pitchFamily="34" charset="0"/>
                <a:ea typeface="Inter" pitchFamily="34" charset="-122"/>
                <a:cs typeface="Inter" pitchFamily="34" charset="-120"/>
              </a:rPr>
              <a:t>Liu and Jang: Demographics shape customer expectations</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4037" y="1073468"/>
            <a:ext cx="11364992" cy="771525"/>
          </a:xfrm>
          <a:prstGeom prst="rect">
            <a:avLst/>
          </a:prstGeom>
          <a:noFill/>
          <a:ln/>
        </p:spPr>
        <p:txBody>
          <a:bodyPr wrap="none" lIns="0" tIns="0" rIns="0" bIns="0" rtlCol="0" anchor="t"/>
          <a:lstStyle/>
          <a:p>
            <a:pPr marL="0" indent="0">
              <a:lnSpc>
                <a:spcPts val="6050"/>
              </a:lnSpc>
              <a:buNone/>
            </a:pPr>
            <a:r>
              <a:rPr lang="en-US" sz="4850" dirty="0">
                <a:solidFill>
                  <a:srgbClr val="161613"/>
                </a:solidFill>
                <a:latin typeface="DM Sans Medium" pitchFamily="34" charset="0"/>
                <a:ea typeface="DM Sans Medium" pitchFamily="34" charset="-122"/>
                <a:cs typeface="DM Sans Medium" pitchFamily="34" charset="-120"/>
              </a:rPr>
              <a:t>Dataset Description and Preprocessing</a:t>
            </a:r>
            <a:endParaRPr lang="en-US" sz="4850" dirty="0"/>
          </a:p>
        </p:txBody>
      </p:sp>
      <p:sp>
        <p:nvSpPr>
          <p:cNvPr id="3" name="Text 1"/>
          <p:cNvSpPr/>
          <p:nvPr/>
        </p:nvSpPr>
        <p:spPr>
          <a:xfrm>
            <a:off x="864037" y="2338745"/>
            <a:ext cx="12902327" cy="1185148"/>
          </a:xfrm>
          <a:prstGeom prst="rect">
            <a:avLst/>
          </a:prstGeom>
          <a:noFill/>
          <a:ln/>
        </p:spPr>
        <p:txBody>
          <a:bodyPr wrap="square" lIns="0" tIns="0" rIns="0" bIns="0" rtlCol="0" anchor="t"/>
          <a:lstStyle/>
          <a:p>
            <a:pPr marL="0" indent="0">
              <a:lnSpc>
                <a:spcPts val="3100"/>
              </a:lnSpc>
              <a:buNone/>
            </a:pPr>
            <a:r>
              <a:rPr lang="en-US" sz="1900" dirty="0">
                <a:solidFill>
                  <a:srgbClr val="161613"/>
                </a:solidFill>
                <a:latin typeface="Inter" pitchFamily="34" charset="0"/>
                <a:ea typeface="Inter" pitchFamily="34" charset="-122"/>
                <a:cs typeface="Inter" pitchFamily="34" charset="-120"/>
              </a:rPr>
              <a:t>The dataset includes restaurant customer satisfaction data, covering demographics (age, income, gender), dining preferences, visit frequency, spending, and ratings on service, food, and ambiance. Additional factors like group size, dining occasion, and online reservations are also recorded.</a:t>
            </a:r>
            <a:endParaRPr lang="en-US" sz="1900" dirty="0"/>
          </a:p>
        </p:txBody>
      </p:sp>
      <p:sp>
        <p:nvSpPr>
          <p:cNvPr id="4" name="Text 2"/>
          <p:cNvSpPr/>
          <p:nvPr/>
        </p:nvSpPr>
        <p:spPr>
          <a:xfrm>
            <a:off x="864037" y="3801547"/>
            <a:ext cx="12902327" cy="1185148"/>
          </a:xfrm>
          <a:prstGeom prst="rect">
            <a:avLst/>
          </a:prstGeom>
          <a:noFill/>
          <a:ln/>
        </p:spPr>
        <p:txBody>
          <a:bodyPr wrap="square" lIns="0" tIns="0" rIns="0" bIns="0" rtlCol="0" anchor="t"/>
          <a:lstStyle/>
          <a:p>
            <a:pPr marL="0" indent="0">
              <a:lnSpc>
                <a:spcPts val="3100"/>
              </a:lnSpc>
              <a:buNone/>
            </a:pPr>
            <a:r>
              <a:rPr lang="en-US" sz="1900" dirty="0">
                <a:solidFill>
                  <a:srgbClr val="161613"/>
                </a:solidFill>
                <a:latin typeface="Inter" pitchFamily="34" charset="0"/>
                <a:ea typeface="Inter" pitchFamily="34" charset="-122"/>
                <a:cs typeface="Inter" pitchFamily="34" charset="-120"/>
              </a:rPr>
              <a:t>Data cleaning and preprocessing steps included: - Handling missing data: Critical fields like ratings were imputed, non-essential missing data excluded - Outlier detection: Outliers in service and food ratings flagged - Normalization and encoding: Categorical variables encoded, continuous variables normalized</a:t>
            </a:r>
            <a:endParaRPr lang="en-US" sz="1900" dirty="0"/>
          </a:p>
        </p:txBody>
      </p:sp>
      <p:sp>
        <p:nvSpPr>
          <p:cNvPr id="5" name="Text 3"/>
          <p:cNvSpPr/>
          <p:nvPr/>
        </p:nvSpPr>
        <p:spPr>
          <a:xfrm>
            <a:off x="864037" y="551116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161613"/>
                </a:solidFill>
                <a:latin typeface="DM Sans Medium" pitchFamily="34" charset="0"/>
                <a:ea typeface="DM Sans Medium" pitchFamily="34" charset="-122"/>
                <a:cs typeface="DM Sans Medium" pitchFamily="34" charset="-120"/>
              </a:rPr>
              <a:t>Demographics</a:t>
            </a:r>
            <a:endParaRPr lang="en-US" sz="2400" dirty="0"/>
          </a:p>
        </p:txBody>
      </p:sp>
      <p:sp>
        <p:nvSpPr>
          <p:cNvPr id="6" name="Text 4"/>
          <p:cNvSpPr/>
          <p:nvPr/>
        </p:nvSpPr>
        <p:spPr>
          <a:xfrm>
            <a:off x="864037" y="6143744"/>
            <a:ext cx="3898821" cy="395049"/>
          </a:xfrm>
          <a:prstGeom prst="rect">
            <a:avLst/>
          </a:prstGeom>
          <a:noFill/>
          <a:ln/>
        </p:spPr>
        <p:txBody>
          <a:bodyPr wrap="none" lIns="0" tIns="0" rIns="0" bIns="0" rtlCol="0" anchor="t"/>
          <a:lstStyle/>
          <a:p>
            <a:pPr marL="0" indent="0">
              <a:lnSpc>
                <a:spcPts val="3100"/>
              </a:lnSpc>
              <a:buNone/>
            </a:pPr>
            <a:r>
              <a:rPr lang="en-US" sz="1900" dirty="0">
                <a:solidFill>
                  <a:srgbClr val="161613"/>
                </a:solidFill>
                <a:latin typeface="Inter" pitchFamily="34" charset="0"/>
                <a:ea typeface="Inter" pitchFamily="34" charset="-122"/>
                <a:cs typeface="Inter" pitchFamily="34" charset="-120"/>
              </a:rPr>
              <a:t>Age, income, gender</a:t>
            </a:r>
            <a:endParaRPr lang="en-US" sz="1900" dirty="0"/>
          </a:p>
        </p:txBody>
      </p:sp>
      <p:sp>
        <p:nvSpPr>
          <p:cNvPr id="7" name="Text 5"/>
          <p:cNvSpPr/>
          <p:nvPr/>
        </p:nvSpPr>
        <p:spPr>
          <a:xfrm>
            <a:off x="5372695" y="551116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161613"/>
                </a:solidFill>
                <a:latin typeface="DM Sans Medium" pitchFamily="34" charset="0"/>
                <a:ea typeface="DM Sans Medium" pitchFamily="34" charset="-122"/>
                <a:cs typeface="DM Sans Medium" pitchFamily="34" charset="-120"/>
              </a:rPr>
              <a:t>Dining Preferences</a:t>
            </a:r>
            <a:endParaRPr lang="en-US" sz="2400" dirty="0"/>
          </a:p>
        </p:txBody>
      </p:sp>
      <p:sp>
        <p:nvSpPr>
          <p:cNvPr id="8" name="Text 6"/>
          <p:cNvSpPr/>
          <p:nvPr/>
        </p:nvSpPr>
        <p:spPr>
          <a:xfrm>
            <a:off x="5372695" y="6143744"/>
            <a:ext cx="3898821" cy="790099"/>
          </a:xfrm>
          <a:prstGeom prst="rect">
            <a:avLst/>
          </a:prstGeom>
          <a:noFill/>
          <a:ln/>
        </p:spPr>
        <p:txBody>
          <a:bodyPr wrap="square" lIns="0" tIns="0" rIns="0" bIns="0" rtlCol="0" anchor="t"/>
          <a:lstStyle/>
          <a:p>
            <a:pPr marL="0" indent="0">
              <a:lnSpc>
                <a:spcPts val="3100"/>
              </a:lnSpc>
              <a:buNone/>
            </a:pPr>
            <a:r>
              <a:rPr lang="en-US" sz="1900" dirty="0">
                <a:solidFill>
                  <a:srgbClr val="161613"/>
                </a:solidFill>
                <a:latin typeface="Inter" pitchFamily="34" charset="0"/>
                <a:ea typeface="Inter" pitchFamily="34" charset="-122"/>
                <a:cs typeface="Inter" pitchFamily="34" charset="-120"/>
              </a:rPr>
              <a:t>Visit frequency, spending, group size</a:t>
            </a:r>
            <a:endParaRPr lang="en-US" sz="1900" dirty="0"/>
          </a:p>
        </p:txBody>
      </p:sp>
      <p:sp>
        <p:nvSpPr>
          <p:cNvPr id="9" name="Text 7"/>
          <p:cNvSpPr/>
          <p:nvPr/>
        </p:nvSpPr>
        <p:spPr>
          <a:xfrm>
            <a:off x="9881354" y="5511165"/>
            <a:ext cx="3086100" cy="385763"/>
          </a:xfrm>
          <a:prstGeom prst="rect">
            <a:avLst/>
          </a:prstGeom>
          <a:noFill/>
          <a:ln/>
        </p:spPr>
        <p:txBody>
          <a:bodyPr wrap="none" lIns="0" tIns="0" rIns="0" bIns="0" rtlCol="0" anchor="t"/>
          <a:lstStyle/>
          <a:p>
            <a:pPr marL="0" indent="0">
              <a:lnSpc>
                <a:spcPts val="3000"/>
              </a:lnSpc>
              <a:buNone/>
            </a:pPr>
            <a:r>
              <a:rPr lang="en-US" sz="2400" dirty="0">
                <a:solidFill>
                  <a:srgbClr val="161613"/>
                </a:solidFill>
                <a:latin typeface="DM Sans Medium" pitchFamily="34" charset="0"/>
                <a:ea typeface="DM Sans Medium" pitchFamily="34" charset="-122"/>
                <a:cs typeface="DM Sans Medium" pitchFamily="34" charset="-120"/>
              </a:rPr>
              <a:t>Ratings</a:t>
            </a:r>
            <a:endParaRPr lang="en-US" sz="2400" dirty="0"/>
          </a:p>
        </p:txBody>
      </p:sp>
      <p:sp>
        <p:nvSpPr>
          <p:cNvPr id="10" name="Text 8"/>
          <p:cNvSpPr/>
          <p:nvPr/>
        </p:nvSpPr>
        <p:spPr>
          <a:xfrm>
            <a:off x="9881354" y="6143744"/>
            <a:ext cx="3898821" cy="395049"/>
          </a:xfrm>
          <a:prstGeom prst="rect">
            <a:avLst/>
          </a:prstGeom>
          <a:noFill/>
          <a:ln/>
        </p:spPr>
        <p:txBody>
          <a:bodyPr wrap="none" lIns="0" tIns="0" rIns="0" bIns="0" rtlCol="0" anchor="t"/>
          <a:lstStyle/>
          <a:p>
            <a:pPr marL="0" indent="0">
              <a:lnSpc>
                <a:spcPts val="3100"/>
              </a:lnSpc>
              <a:buNone/>
            </a:pPr>
            <a:r>
              <a:rPr lang="en-US" sz="1900" dirty="0">
                <a:solidFill>
                  <a:srgbClr val="161613"/>
                </a:solidFill>
                <a:latin typeface="Inter" pitchFamily="34" charset="0"/>
                <a:ea typeface="Inter" pitchFamily="34" charset="-122"/>
                <a:cs typeface="Inter" pitchFamily="34" charset="-120"/>
              </a:rPr>
              <a:t>Service, food, ambiance</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86884" y="619482"/>
            <a:ext cx="5620941" cy="702588"/>
          </a:xfrm>
          <a:prstGeom prst="rect">
            <a:avLst/>
          </a:prstGeom>
          <a:noFill/>
          <a:ln/>
        </p:spPr>
        <p:txBody>
          <a:bodyPr wrap="none" lIns="0" tIns="0" rIns="0" bIns="0" rtlCol="0" anchor="t"/>
          <a:lstStyle/>
          <a:p>
            <a:pPr marL="0" indent="0">
              <a:lnSpc>
                <a:spcPts val="5500"/>
              </a:lnSpc>
              <a:buNone/>
            </a:pPr>
            <a:r>
              <a:rPr lang="en-US" sz="4400" dirty="0">
                <a:solidFill>
                  <a:srgbClr val="161613"/>
                </a:solidFill>
                <a:latin typeface="DM Sans Medium" pitchFamily="34" charset="0"/>
                <a:ea typeface="DM Sans Medium" pitchFamily="34" charset="-122"/>
                <a:cs typeface="DM Sans Medium" pitchFamily="34" charset="-120"/>
              </a:rPr>
              <a:t>Exploratory Analysis</a:t>
            </a:r>
            <a:endParaRPr lang="en-US" sz="4400" dirty="0"/>
          </a:p>
        </p:txBody>
      </p:sp>
      <p:sp>
        <p:nvSpPr>
          <p:cNvPr id="3" name="Text 1"/>
          <p:cNvSpPr/>
          <p:nvPr/>
        </p:nvSpPr>
        <p:spPr>
          <a:xfrm>
            <a:off x="786884" y="1771650"/>
            <a:ext cx="13056632" cy="1438275"/>
          </a:xfrm>
          <a:prstGeom prst="rect">
            <a:avLst/>
          </a:prstGeom>
          <a:noFill/>
          <a:ln/>
        </p:spPr>
        <p:txBody>
          <a:bodyPr wrap="square" lIns="0" tIns="0" rIns="0" bIns="0" rtlCol="0" anchor="t"/>
          <a:lstStyle/>
          <a:p>
            <a:pPr marL="0" indent="0">
              <a:lnSpc>
                <a:spcPts val="2800"/>
              </a:lnSpc>
              <a:buNone/>
            </a:pPr>
            <a:r>
              <a:rPr lang="en-US" sz="1750" dirty="0">
                <a:solidFill>
                  <a:srgbClr val="161613"/>
                </a:solidFill>
                <a:latin typeface="Inter" pitchFamily="34" charset="0"/>
                <a:ea typeface="Inter" pitchFamily="34" charset="-122"/>
                <a:cs typeface="Inter" pitchFamily="34" charset="-120"/>
              </a:rPr>
              <a:t>Initial insights from descriptive statistics and visualizations revealed key trends in customer satisfaction. Higher customer satisfaction was strongly associated with positive ratings in service quality and food experience. Restaurants offering diverse dining options and amenities, such as loyalty programs or quick service times, demonstrated higher levels of customer engagement and repeat visits.</a:t>
            </a:r>
            <a:endParaRPr lang="en-US" sz="1750" dirty="0"/>
          </a:p>
        </p:txBody>
      </p:sp>
      <p:sp>
        <p:nvSpPr>
          <p:cNvPr id="4" name="Text 2"/>
          <p:cNvSpPr/>
          <p:nvPr/>
        </p:nvSpPr>
        <p:spPr>
          <a:xfrm>
            <a:off x="786884" y="3462814"/>
            <a:ext cx="13056632" cy="1078706"/>
          </a:xfrm>
          <a:prstGeom prst="rect">
            <a:avLst/>
          </a:prstGeom>
          <a:noFill/>
          <a:ln/>
        </p:spPr>
        <p:txBody>
          <a:bodyPr wrap="square" lIns="0" tIns="0" rIns="0" bIns="0" rtlCol="0" anchor="t"/>
          <a:lstStyle/>
          <a:p>
            <a:pPr marL="0" indent="0">
              <a:lnSpc>
                <a:spcPts val="2800"/>
              </a:lnSpc>
              <a:buNone/>
            </a:pPr>
            <a:r>
              <a:rPr lang="en-US" sz="1750" dirty="0">
                <a:solidFill>
                  <a:srgbClr val="161613"/>
                </a:solidFill>
                <a:latin typeface="Inter" pitchFamily="34" charset="0"/>
                <a:ea typeface="Inter" pitchFamily="34" charset="-122"/>
                <a:cs typeface="Inter" pitchFamily="34" charset="-120"/>
              </a:rPr>
              <a:t>These preliminary findings suggest that focusing on improving service and food quality, alongside enhancing the overall dining experience, could lead to increased customer retention and satisfaction. The analysis provides a foundation for more in-depth statistical modeling to identify specific factors influencing customer satisfaction.</a:t>
            </a:r>
            <a:endParaRPr lang="en-US" sz="1750" dirty="0"/>
          </a:p>
        </p:txBody>
      </p:sp>
      <p:sp>
        <p:nvSpPr>
          <p:cNvPr id="5" name="Shape 3"/>
          <p:cNvSpPr/>
          <p:nvPr/>
        </p:nvSpPr>
        <p:spPr>
          <a:xfrm>
            <a:off x="786884" y="4794409"/>
            <a:ext cx="6415921" cy="1295400"/>
          </a:xfrm>
          <a:prstGeom prst="roundRect">
            <a:avLst>
              <a:gd name="adj" fmla="val 2604"/>
            </a:avLst>
          </a:prstGeom>
          <a:solidFill>
            <a:srgbClr val="EDEBE3"/>
          </a:solidFill>
          <a:ln/>
        </p:spPr>
        <p:txBody>
          <a:bodyPr/>
          <a:lstStyle/>
          <a:p>
            <a:endParaRPr lang="en-US"/>
          </a:p>
        </p:txBody>
      </p:sp>
      <p:sp>
        <p:nvSpPr>
          <p:cNvPr id="6" name="Text 4"/>
          <p:cNvSpPr/>
          <p:nvPr/>
        </p:nvSpPr>
        <p:spPr>
          <a:xfrm>
            <a:off x="1011674" y="5019199"/>
            <a:ext cx="2810470" cy="351353"/>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Service Quality</a:t>
            </a:r>
            <a:endParaRPr lang="en-US" sz="2200" dirty="0"/>
          </a:p>
        </p:txBody>
      </p:sp>
      <p:sp>
        <p:nvSpPr>
          <p:cNvPr id="7" name="Text 5"/>
          <p:cNvSpPr/>
          <p:nvPr/>
        </p:nvSpPr>
        <p:spPr>
          <a:xfrm>
            <a:off x="1011674" y="5505450"/>
            <a:ext cx="5966341" cy="359569"/>
          </a:xfrm>
          <a:prstGeom prst="rect">
            <a:avLst/>
          </a:prstGeom>
          <a:noFill/>
          <a:ln/>
        </p:spPr>
        <p:txBody>
          <a:bodyPr wrap="none" lIns="0" tIns="0" rIns="0" bIns="0" rtlCol="0" anchor="t"/>
          <a:lstStyle/>
          <a:p>
            <a:pPr marL="0" indent="0">
              <a:lnSpc>
                <a:spcPts val="2800"/>
              </a:lnSpc>
              <a:buNone/>
            </a:pPr>
            <a:r>
              <a:rPr lang="en-US" sz="1750" dirty="0">
                <a:solidFill>
                  <a:srgbClr val="161613"/>
                </a:solidFill>
                <a:latin typeface="Inter" pitchFamily="34" charset="0"/>
                <a:ea typeface="Inter" pitchFamily="34" charset="-122"/>
                <a:cs typeface="Inter" pitchFamily="34" charset="-120"/>
              </a:rPr>
              <a:t>Strong correlation with overall satisfaction</a:t>
            </a:r>
            <a:endParaRPr lang="en-US" sz="1750" dirty="0"/>
          </a:p>
        </p:txBody>
      </p:sp>
      <p:sp>
        <p:nvSpPr>
          <p:cNvPr id="8" name="Shape 6"/>
          <p:cNvSpPr/>
          <p:nvPr/>
        </p:nvSpPr>
        <p:spPr>
          <a:xfrm>
            <a:off x="7427595" y="4794409"/>
            <a:ext cx="6415921" cy="1295400"/>
          </a:xfrm>
          <a:prstGeom prst="roundRect">
            <a:avLst>
              <a:gd name="adj" fmla="val 2604"/>
            </a:avLst>
          </a:prstGeom>
          <a:solidFill>
            <a:srgbClr val="EDEBE3"/>
          </a:solidFill>
          <a:ln/>
        </p:spPr>
        <p:txBody>
          <a:bodyPr/>
          <a:lstStyle/>
          <a:p>
            <a:endParaRPr lang="en-US"/>
          </a:p>
        </p:txBody>
      </p:sp>
      <p:sp>
        <p:nvSpPr>
          <p:cNvPr id="9" name="Text 7"/>
          <p:cNvSpPr/>
          <p:nvPr/>
        </p:nvSpPr>
        <p:spPr>
          <a:xfrm>
            <a:off x="7652385" y="5019199"/>
            <a:ext cx="2810470" cy="351353"/>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Food Experience</a:t>
            </a:r>
            <a:endParaRPr lang="en-US" sz="2200" dirty="0"/>
          </a:p>
        </p:txBody>
      </p:sp>
      <p:sp>
        <p:nvSpPr>
          <p:cNvPr id="10" name="Text 8"/>
          <p:cNvSpPr/>
          <p:nvPr/>
        </p:nvSpPr>
        <p:spPr>
          <a:xfrm>
            <a:off x="7652385" y="5505450"/>
            <a:ext cx="5966341" cy="359569"/>
          </a:xfrm>
          <a:prstGeom prst="rect">
            <a:avLst/>
          </a:prstGeom>
          <a:noFill/>
          <a:ln/>
        </p:spPr>
        <p:txBody>
          <a:bodyPr wrap="none" lIns="0" tIns="0" rIns="0" bIns="0" rtlCol="0" anchor="t"/>
          <a:lstStyle/>
          <a:p>
            <a:pPr marL="0" indent="0">
              <a:lnSpc>
                <a:spcPts val="2800"/>
              </a:lnSpc>
              <a:buNone/>
            </a:pPr>
            <a:r>
              <a:rPr lang="en-US" sz="1750" dirty="0">
                <a:solidFill>
                  <a:srgbClr val="161613"/>
                </a:solidFill>
                <a:latin typeface="Inter" pitchFamily="34" charset="0"/>
                <a:ea typeface="Inter" pitchFamily="34" charset="-122"/>
                <a:cs typeface="Inter" pitchFamily="34" charset="-120"/>
              </a:rPr>
              <a:t>Key driver of positive customer ratings</a:t>
            </a:r>
            <a:endParaRPr lang="en-US" sz="1750" dirty="0"/>
          </a:p>
        </p:txBody>
      </p:sp>
      <p:sp>
        <p:nvSpPr>
          <p:cNvPr id="11" name="Shape 9"/>
          <p:cNvSpPr/>
          <p:nvPr/>
        </p:nvSpPr>
        <p:spPr>
          <a:xfrm>
            <a:off x="786884" y="6314599"/>
            <a:ext cx="6415921" cy="1295400"/>
          </a:xfrm>
          <a:prstGeom prst="roundRect">
            <a:avLst>
              <a:gd name="adj" fmla="val 2604"/>
            </a:avLst>
          </a:prstGeom>
          <a:solidFill>
            <a:srgbClr val="EDEBE3"/>
          </a:solidFill>
          <a:ln/>
        </p:spPr>
        <p:txBody>
          <a:bodyPr/>
          <a:lstStyle/>
          <a:p>
            <a:endParaRPr lang="en-US"/>
          </a:p>
        </p:txBody>
      </p:sp>
      <p:sp>
        <p:nvSpPr>
          <p:cNvPr id="12" name="Text 10"/>
          <p:cNvSpPr/>
          <p:nvPr/>
        </p:nvSpPr>
        <p:spPr>
          <a:xfrm>
            <a:off x="1011674" y="6539389"/>
            <a:ext cx="2810470" cy="351353"/>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Dining Options</a:t>
            </a:r>
            <a:endParaRPr lang="en-US" sz="2200" dirty="0"/>
          </a:p>
        </p:txBody>
      </p:sp>
      <p:sp>
        <p:nvSpPr>
          <p:cNvPr id="13" name="Text 11"/>
          <p:cNvSpPr/>
          <p:nvPr/>
        </p:nvSpPr>
        <p:spPr>
          <a:xfrm>
            <a:off x="1011674" y="7025640"/>
            <a:ext cx="5966341" cy="359569"/>
          </a:xfrm>
          <a:prstGeom prst="rect">
            <a:avLst/>
          </a:prstGeom>
          <a:noFill/>
          <a:ln/>
        </p:spPr>
        <p:txBody>
          <a:bodyPr wrap="none" lIns="0" tIns="0" rIns="0" bIns="0" rtlCol="0" anchor="t"/>
          <a:lstStyle/>
          <a:p>
            <a:pPr marL="0" indent="0">
              <a:lnSpc>
                <a:spcPts val="2800"/>
              </a:lnSpc>
              <a:buNone/>
            </a:pPr>
            <a:r>
              <a:rPr lang="en-US" sz="1750" dirty="0">
                <a:solidFill>
                  <a:srgbClr val="161613"/>
                </a:solidFill>
                <a:latin typeface="Inter" pitchFamily="34" charset="0"/>
                <a:ea typeface="Inter" pitchFamily="34" charset="-122"/>
                <a:cs typeface="Inter" pitchFamily="34" charset="-120"/>
              </a:rPr>
              <a:t>Diverse offerings increase engagement</a:t>
            </a:r>
            <a:endParaRPr lang="en-US" sz="1750" dirty="0"/>
          </a:p>
        </p:txBody>
      </p:sp>
      <p:sp>
        <p:nvSpPr>
          <p:cNvPr id="14" name="Shape 12"/>
          <p:cNvSpPr/>
          <p:nvPr/>
        </p:nvSpPr>
        <p:spPr>
          <a:xfrm>
            <a:off x="7427595" y="6314599"/>
            <a:ext cx="6415921" cy="1295400"/>
          </a:xfrm>
          <a:prstGeom prst="roundRect">
            <a:avLst>
              <a:gd name="adj" fmla="val 2604"/>
            </a:avLst>
          </a:prstGeom>
          <a:solidFill>
            <a:srgbClr val="EDEBE3"/>
          </a:solidFill>
          <a:ln/>
        </p:spPr>
        <p:txBody>
          <a:bodyPr/>
          <a:lstStyle/>
          <a:p>
            <a:endParaRPr lang="en-US"/>
          </a:p>
        </p:txBody>
      </p:sp>
      <p:sp>
        <p:nvSpPr>
          <p:cNvPr id="15" name="Text 13"/>
          <p:cNvSpPr/>
          <p:nvPr/>
        </p:nvSpPr>
        <p:spPr>
          <a:xfrm>
            <a:off x="7652385" y="6539389"/>
            <a:ext cx="2810470" cy="351353"/>
          </a:xfrm>
          <a:prstGeom prst="rect">
            <a:avLst/>
          </a:prstGeom>
          <a:noFill/>
          <a:ln/>
        </p:spPr>
        <p:txBody>
          <a:bodyPr wrap="none" lIns="0" tIns="0" rIns="0" bIns="0" rtlCol="0" anchor="t"/>
          <a:lstStyle/>
          <a:p>
            <a:pPr marL="0" indent="0">
              <a:lnSpc>
                <a:spcPts val="2750"/>
              </a:lnSpc>
              <a:buNone/>
            </a:pPr>
            <a:r>
              <a:rPr lang="en-US" sz="2200" dirty="0">
                <a:solidFill>
                  <a:srgbClr val="161613"/>
                </a:solidFill>
                <a:latin typeface="DM Sans Medium" pitchFamily="34" charset="0"/>
                <a:ea typeface="DM Sans Medium" pitchFamily="34" charset="-122"/>
                <a:cs typeface="DM Sans Medium" pitchFamily="34" charset="-120"/>
              </a:rPr>
              <a:t>Loyalty Programs</a:t>
            </a:r>
            <a:endParaRPr lang="en-US" sz="2200" dirty="0"/>
          </a:p>
        </p:txBody>
      </p:sp>
      <p:sp>
        <p:nvSpPr>
          <p:cNvPr id="16" name="Text 14"/>
          <p:cNvSpPr/>
          <p:nvPr/>
        </p:nvSpPr>
        <p:spPr>
          <a:xfrm>
            <a:off x="7652385" y="7025640"/>
            <a:ext cx="5966341" cy="359569"/>
          </a:xfrm>
          <a:prstGeom prst="rect">
            <a:avLst/>
          </a:prstGeom>
          <a:noFill/>
          <a:ln/>
        </p:spPr>
        <p:txBody>
          <a:bodyPr wrap="none" lIns="0" tIns="0" rIns="0" bIns="0" rtlCol="0" anchor="t"/>
          <a:lstStyle/>
          <a:p>
            <a:pPr marL="0" indent="0">
              <a:lnSpc>
                <a:spcPts val="2800"/>
              </a:lnSpc>
              <a:buNone/>
            </a:pPr>
            <a:r>
              <a:rPr lang="en-US" sz="1750" dirty="0">
                <a:solidFill>
                  <a:srgbClr val="161613"/>
                </a:solidFill>
                <a:latin typeface="Inter" pitchFamily="34" charset="0"/>
                <a:ea typeface="Inter" pitchFamily="34" charset="-122"/>
                <a:cs typeface="Inter" pitchFamily="34" charset="-120"/>
              </a:rPr>
              <a:t>Associated with higher repeat visits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037183" y="803791"/>
            <a:ext cx="7752398" cy="491847"/>
          </a:xfrm>
          <a:prstGeom prst="rect">
            <a:avLst/>
          </a:prstGeom>
          <a:noFill/>
          <a:ln/>
        </p:spPr>
        <p:txBody>
          <a:bodyPr wrap="none" lIns="0" tIns="0" rIns="0" bIns="0" rtlCol="0" anchor="t"/>
          <a:lstStyle/>
          <a:p>
            <a:pPr marL="0" indent="0">
              <a:lnSpc>
                <a:spcPts val="3850"/>
              </a:lnSpc>
              <a:buNone/>
            </a:pPr>
            <a:r>
              <a:rPr lang="en-US" sz="3050" dirty="0">
                <a:solidFill>
                  <a:srgbClr val="161613"/>
                </a:solidFill>
                <a:latin typeface="DM Sans Medium" pitchFamily="34" charset="0"/>
                <a:ea typeface="DM Sans Medium" pitchFamily="34" charset="-122"/>
                <a:cs typeface="DM Sans Medium" pitchFamily="34" charset="-120"/>
              </a:rPr>
              <a:t>Factors Influencing Customer Satisfaction</a:t>
            </a:r>
            <a:endParaRPr lang="en-US" sz="3050" dirty="0"/>
          </a:p>
        </p:txBody>
      </p:sp>
      <p:sp>
        <p:nvSpPr>
          <p:cNvPr id="4" name="Text 1"/>
          <p:cNvSpPr/>
          <p:nvPr/>
        </p:nvSpPr>
        <p:spPr>
          <a:xfrm>
            <a:off x="6037183" y="1531620"/>
            <a:ext cx="8042434" cy="1007269"/>
          </a:xfrm>
          <a:prstGeom prst="rect">
            <a:avLst/>
          </a:prstGeom>
          <a:noFill/>
          <a:ln/>
        </p:spPr>
        <p:txBody>
          <a:bodyPr wrap="square" lIns="0" tIns="0" rIns="0" bIns="0" rtlCol="0" anchor="t"/>
          <a:lstStyle/>
          <a:p>
            <a:pPr marL="0" indent="0">
              <a:lnSpc>
                <a:spcPts val="1950"/>
              </a:lnSpc>
              <a:buNone/>
            </a:pPr>
            <a:r>
              <a:rPr lang="en-US" sz="1200" dirty="0">
                <a:solidFill>
                  <a:srgbClr val="161613"/>
                </a:solidFill>
                <a:latin typeface="Inter" pitchFamily="34" charset="0"/>
                <a:ea typeface="Inter" pitchFamily="34" charset="-122"/>
                <a:cs typeface="Inter" pitchFamily="34" charset="-120"/>
              </a:rPr>
              <a:t>A decision tree model was used to identify primary factors influencing customer satisfaction. The process involved data retrieval, handling missing values, attribute generation, and conversion of nominal to numerical data. 'High Satisfaction' was set as the target variable, with predictors including food, service, ambiance ratings, and wait time.</a:t>
            </a:r>
            <a:endParaRPr lang="en-US" sz="1200" dirty="0"/>
          </a:p>
        </p:txBody>
      </p:sp>
      <p:sp>
        <p:nvSpPr>
          <p:cNvPr id="5" name="Text 2"/>
          <p:cNvSpPr/>
          <p:nvPr/>
        </p:nvSpPr>
        <p:spPr>
          <a:xfrm>
            <a:off x="6037183" y="2715935"/>
            <a:ext cx="8042434" cy="755452"/>
          </a:xfrm>
          <a:prstGeom prst="rect">
            <a:avLst/>
          </a:prstGeom>
          <a:noFill/>
          <a:ln/>
        </p:spPr>
        <p:txBody>
          <a:bodyPr wrap="square" lIns="0" tIns="0" rIns="0" bIns="0" rtlCol="0" anchor="t"/>
          <a:lstStyle/>
          <a:p>
            <a:pPr marL="0" indent="0">
              <a:lnSpc>
                <a:spcPts val="1950"/>
              </a:lnSpc>
              <a:buNone/>
            </a:pPr>
            <a:r>
              <a:rPr lang="en-US" sz="1200" dirty="0">
                <a:solidFill>
                  <a:srgbClr val="161613"/>
                </a:solidFill>
                <a:latin typeface="Inter" pitchFamily="34" charset="0"/>
                <a:ea typeface="Inter" pitchFamily="34" charset="-122"/>
                <a:cs typeface="Inter" pitchFamily="34" charset="-120"/>
              </a:rPr>
              <a:t>The model achieved 84% accuracy, performing well in predicting non-returning customers (precision: 86.79%, recall: 95.83%). However, it struggled with predicting returning customers (precision: 38.46%, recall: 15.15%), indicating a potential class imbalance or need for model improvement.</a:t>
            </a:r>
            <a:endParaRPr lang="en-US" sz="1200" dirty="0"/>
          </a:p>
        </p:txBody>
      </p:sp>
      <p:pic>
        <p:nvPicPr>
          <p:cNvPr id="6" name="Image 1" descr="preencoded.png"/>
          <p:cNvPicPr>
            <a:picLocks noChangeAspect="1"/>
          </p:cNvPicPr>
          <p:nvPr/>
        </p:nvPicPr>
        <p:blipFill>
          <a:blip r:embed="rId4"/>
          <a:stretch>
            <a:fillRect/>
          </a:stretch>
        </p:blipFill>
        <p:spPr>
          <a:xfrm>
            <a:off x="6037183" y="3648432"/>
            <a:ext cx="786884" cy="1259086"/>
          </a:xfrm>
          <a:prstGeom prst="rect">
            <a:avLst/>
          </a:prstGeom>
        </p:spPr>
      </p:pic>
      <p:sp>
        <p:nvSpPr>
          <p:cNvPr id="7" name="Text 3"/>
          <p:cNvSpPr/>
          <p:nvPr/>
        </p:nvSpPr>
        <p:spPr>
          <a:xfrm>
            <a:off x="7060049" y="3805714"/>
            <a:ext cx="1967389" cy="245864"/>
          </a:xfrm>
          <a:prstGeom prst="rect">
            <a:avLst/>
          </a:prstGeom>
          <a:noFill/>
          <a:ln/>
        </p:spPr>
        <p:txBody>
          <a:bodyPr wrap="none" lIns="0" tIns="0" rIns="0" bIns="0" rtlCol="0" anchor="t"/>
          <a:lstStyle/>
          <a:p>
            <a:pPr marL="0" indent="0" algn="l">
              <a:lnSpc>
                <a:spcPts val="1900"/>
              </a:lnSpc>
              <a:buNone/>
            </a:pPr>
            <a:r>
              <a:rPr lang="en-US" sz="1500" dirty="0">
                <a:solidFill>
                  <a:srgbClr val="161613"/>
                </a:solidFill>
                <a:latin typeface="DM Sans Medium" pitchFamily="34" charset="0"/>
                <a:ea typeface="DM Sans Medium" pitchFamily="34" charset="-122"/>
                <a:cs typeface="DM Sans Medium" pitchFamily="34" charset="-120"/>
              </a:rPr>
              <a:t>Data Preparation</a:t>
            </a:r>
            <a:endParaRPr lang="en-US" sz="1500" dirty="0"/>
          </a:p>
        </p:txBody>
      </p:sp>
      <p:sp>
        <p:nvSpPr>
          <p:cNvPr id="8" name="Text 4"/>
          <p:cNvSpPr/>
          <p:nvPr/>
        </p:nvSpPr>
        <p:spPr>
          <a:xfrm>
            <a:off x="7060049" y="4145994"/>
            <a:ext cx="7019568" cy="251817"/>
          </a:xfrm>
          <a:prstGeom prst="rect">
            <a:avLst/>
          </a:prstGeom>
          <a:noFill/>
          <a:ln/>
        </p:spPr>
        <p:txBody>
          <a:bodyPr wrap="none" lIns="0" tIns="0" rIns="0" bIns="0" rtlCol="0" anchor="t"/>
          <a:lstStyle/>
          <a:p>
            <a:pPr marL="0" indent="0" algn="l">
              <a:lnSpc>
                <a:spcPts val="1950"/>
              </a:lnSpc>
              <a:buNone/>
            </a:pPr>
            <a:r>
              <a:rPr lang="en-US" sz="1200" dirty="0">
                <a:solidFill>
                  <a:srgbClr val="161613"/>
                </a:solidFill>
                <a:latin typeface="Inter" pitchFamily="34" charset="0"/>
                <a:ea typeface="Inter" pitchFamily="34" charset="-122"/>
                <a:cs typeface="Inter" pitchFamily="34" charset="-120"/>
              </a:rPr>
              <a:t>Retrieval, cleaning, and attribute generation</a:t>
            </a:r>
            <a:endParaRPr lang="en-US" sz="1200" dirty="0"/>
          </a:p>
        </p:txBody>
      </p:sp>
      <p:pic>
        <p:nvPicPr>
          <p:cNvPr id="9" name="Image 2" descr="preencoded.png"/>
          <p:cNvPicPr>
            <a:picLocks noChangeAspect="1"/>
          </p:cNvPicPr>
          <p:nvPr/>
        </p:nvPicPr>
        <p:blipFill>
          <a:blip r:embed="rId5"/>
          <a:stretch>
            <a:fillRect/>
          </a:stretch>
        </p:blipFill>
        <p:spPr>
          <a:xfrm>
            <a:off x="6037183" y="4907518"/>
            <a:ext cx="786884" cy="1259086"/>
          </a:xfrm>
          <a:prstGeom prst="rect">
            <a:avLst/>
          </a:prstGeom>
        </p:spPr>
      </p:pic>
      <p:sp>
        <p:nvSpPr>
          <p:cNvPr id="10" name="Text 5"/>
          <p:cNvSpPr/>
          <p:nvPr/>
        </p:nvSpPr>
        <p:spPr>
          <a:xfrm>
            <a:off x="7060049" y="5064800"/>
            <a:ext cx="1967389" cy="245864"/>
          </a:xfrm>
          <a:prstGeom prst="rect">
            <a:avLst/>
          </a:prstGeom>
          <a:noFill/>
          <a:ln/>
        </p:spPr>
        <p:txBody>
          <a:bodyPr wrap="none" lIns="0" tIns="0" rIns="0" bIns="0" rtlCol="0" anchor="t"/>
          <a:lstStyle/>
          <a:p>
            <a:pPr marL="0" indent="0" algn="l">
              <a:lnSpc>
                <a:spcPts val="1900"/>
              </a:lnSpc>
              <a:buNone/>
            </a:pPr>
            <a:r>
              <a:rPr lang="en-US" sz="1500" dirty="0">
                <a:solidFill>
                  <a:srgbClr val="161613"/>
                </a:solidFill>
                <a:latin typeface="DM Sans Medium" pitchFamily="34" charset="0"/>
                <a:ea typeface="DM Sans Medium" pitchFamily="34" charset="-122"/>
                <a:cs typeface="DM Sans Medium" pitchFamily="34" charset="-120"/>
              </a:rPr>
              <a:t>Model Application</a:t>
            </a:r>
            <a:endParaRPr lang="en-US" sz="1500" dirty="0"/>
          </a:p>
        </p:txBody>
      </p:sp>
      <p:sp>
        <p:nvSpPr>
          <p:cNvPr id="11" name="Text 6"/>
          <p:cNvSpPr/>
          <p:nvPr/>
        </p:nvSpPr>
        <p:spPr>
          <a:xfrm>
            <a:off x="7060049" y="5405080"/>
            <a:ext cx="7019568" cy="251817"/>
          </a:xfrm>
          <a:prstGeom prst="rect">
            <a:avLst/>
          </a:prstGeom>
          <a:noFill/>
          <a:ln/>
        </p:spPr>
        <p:txBody>
          <a:bodyPr wrap="none" lIns="0" tIns="0" rIns="0" bIns="0" rtlCol="0" anchor="t"/>
          <a:lstStyle/>
          <a:p>
            <a:pPr marL="0" indent="0" algn="l">
              <a:lnSpc>
                <a:spcPts val="1950"/>
              </a:lnSpc>
              <a:buNone/>
            </a:pPr>
            <a:r>
              <a:rPr lang="en-US" sz="1200" dirty="0">
                <a:solidFill>
                  <a:srgbClr val="161613"/>
                </a:solidFill>
                <a:latin typeface="Inter" pitchFamily="34" charset="0"/>
                <a:ea typeface="Inter" pitchFamily="34" charset="-122"/>
                <a:cs typeface="Inter" pitchFamily="34" charset="-120"/>
              </a:rPr>
              <a:t>Decision tree to identify key satisfaction factors</a:t>
            </a:r>
            <a:endParaRPr lang="en-US" sz="1200" dirty="0"/>
          </a:p>
        </p:txBody>
      </p:sp>
      <p:pic>
        <p:nvPicPr>
          <p:cNvPr id="12" name="Image 3" descr="preencoded.png"/>
          <p:cNvPicPr>
            <a:picLocks noChangeAspect="1"/>
          </p:cNvPicPr>
          <p:nvPr/>
        </p:nvPicPr>
        <p:blipFill>
          <a:blip r:embed="rId6"/>
          <a:stretch>
            <a:fillRect/>
          </a:stretch>
        </p:blipFill>
        <p:spPr>
          <a:xfrm>
            <a:off x="6037183" y="6166604"/>
            <a:ext cx="786884" cy="1259086"/>
          </a:xfrm>
          <a:prstGeom prst="rect">
            <a:avLst/>
          </a:prstGeom>
        </p:spPr>
      </p:pic>
      <p:sp>
        <p:nvSpPr>
          <p:cNvPr id="13" name="Text 7"/>
          <p:cNvSpPr/>
          <p:nvPr/>
        </p:nvSpPr>
        <p:spPr>
          <a:xfrm>
            <a:off x="7060049" y="6323886"/>
            <a:ext cx="2192774" cy="245864"/>
          </a:xfrm>
          <a:prstGeom prst="rect">
            <a:avLst/>
          </a:prstGeom>
          <a:noFill/>
          <a:ln/>
        </p:spPr>
        <p:txBody>
          <a:bodyPr wrap="none" lIns="0" tIns="0" rIns="0" bIns="0" rtlCol="0" anchor="t"/>
          <a:lstStyle/>
          <a:p>
            <a:pPr marL="0" indent="0" algn="l">
              <a:lnSpc>
                <a:spcPts val="1900"/>
              </a:lnSpc>
              <a:buNone/>
            </a:pPr>
            <a:r>
              <a:rPr lang="en-US" sz="1500" dirty="0">
                <a:solidFill>
                  <a:srgbClr val="161613"/>
                </a:solidFill>
                <a:latin typeface="DM Sans Medium" pitchFamily="34" charset="0"/>
                <a:ea typeface="DM Sans Medium" pitchFamily="34" charset="-122"/>
                <a:cs typeface="DM Sans Medium" pitchFamily="34" charset="-120"/>
              </a:rPr>
              <a:t>Performance Evaluation</a:t>
            </a:r>
            <a:endParaRPr lang="en-US" sz="1500" dirty="0"/>
          </a:p>
        </p:txBody>
      </p:sp>
      <p:sp>
        <p:nvSpPr>
          <p:cNvPr id="14" name="Text 8"/>
          <p:cNvSpPr/>
          <p:nvPr/>
        </p:nvSpPr>
        <p:spPr>
          <a:xfrm>
            <a:off x="7060049" y="6664166"/>
            <a:ext cx="7019568" cy="251817"/>
          </a:xfrm>
          <a:prstGeom prst="rect">
            <a:avLst/>
          </a:prstGeom>
          <a:noFill/>
          <a:ln/>
        </p:spPr>
        <p:txBody>
          <a:bodyPr wrap="none" lIns="0" tIns="0" rIns="0" bIns="0" rtlCol="0" anchor="t"/>
          <a:lstStyle/>
          <a:p>
            <a:pPr marL="0" indent="0" algn="l">
              <a:lnSpc>
                <a:spcPts val="1950"/>
              </a:lnSpc>
              <a:buNone/>
            </a:pPr>
            <a:r>
              <a:rPr lang="en-US" sz="1200" dirty="0">
                <a:solidFill>
                  <a:srgbClr val="161613"/>
                </a:solidFill>
                <a:latin typeface="Inter" pitchFamily="34" charset="0"/>
                <a:ea typeface="Inter" pitchFamily="34" charset="-122"/>
                <a:cs typeface="Inter" pitchFamily="34" charset="-120"/>
              </a:rPr>
              <a:t>Accuracy assessment and confusion matrix analysis</a:t>
            </a:r>
            <a:endParaRPr lang="en-US" sz="12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4626742" cy="822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
            <a:extLst>
              <a:ext uri="{FF2B5EF4-FFF2-40B4-BE49-F238E27FC236}">
                <a16:creationId xmlns:a16="http://schemas.microsoft.com/office/drawing/2014/main" id="{CE28F3B0-4969-74EC-16E2-7D73B1CBF86F}"/>
              </a:ext>
            </a:extLst>
          </p:cNvPr>
          <p:cNvSpPr>
            <a:spLocks noChangeArrowheads="1"/>
          </p:cNvSpPr>
          <p:nvPr/>
        </p:nvSpPr>
        <p:spPr bwMode="auto">
          <a:xfrm>
            <a:off x="1005840" y="668626"/>
            <a:ext cx="12186741" cy="132582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fontScale="85000" lnSpcReduction="20000"/>
          </a:bodyPr>
          <a:lstStyle/>
          <a:p>
            <a:pPr marL="0" marR="0" lvl="0" indent="0" fontAlgn="base">
              <a:lnSpc>
                <a:spcPct val="90000"/>
              </a:lnSpc>
              <a:spcBef>
                <a:spcPct val="0"/>
              </a:spcBef>
              <a:spcAft>
                <a:spcPts val="600"/>
              </a:spcAft>
              <a:buClrTx/>
              <a:buSzTx/>
              <a:tabLst/>
            </a:pPr>
            <a:r>
              <a:rPr kumimoji="0" lang="en-US" altLang="en-US" sz="6200" b="1" i="0" u="none" strike="noStrike" kern="1200" cap="none" normalizeH="0" baseline="0" dirty="0">
                <a:ln>
                  <a:noFill/>
                </a:ln>
                <a:solidFill>
                  <a:schemeClr val="tx1"/>
                </a:solidFill>
                <a:effectLst/>
                <a:latin typeface="+mj-lt"/>
                <a:ea typeface="+mj-ea"/>
                <a:cs typeface="+mj-cs"/>
              </a:rPr>
              <a:t>Decision Tree Model Process, Performance Metrics, and Visualization</a:t>
            </a:r>
            <a:endParaRPr kumimoji="0" lang="en-US" altLang="en-US" sz="6200" b="0" i="0" u="none" strike="noStrike" kern="1200" cap="none" normalizeH="0" baseline="0" dirty="0">
              <a:ln>
                <a:noFill/>
              </a:ln>
              <a:solidFill>
                <a:schemeClr val="tx1"/>
              </a:solidFill>
              <a:effectLst/>
              <a:latin typeface="+mj-lt"/>
              <a:ea typeface="+mj-ea"/>
              <a:cs typeface="+mj-cs"/>
            </a:endParaRPr>
          </a:p>
          <a:p>
            <a:pPr marL="0" marR="0" lvl="0" indent="0" fontAlgn="base">
              <a:lnSpc>
                <a:spcPct val="90000"/>
              </a:lnSpc>
              <a:spcBef>
                <a:spcPct val="0"/>
              </a:spcBef>
              <a:spcAft>
                <a:spcPts val="600"/>
              </a:spcAft>
              <a:buClrTx/>
              <a:buSzTx/>
              <a:tabLst/>
            </a:pPr>
            <a:endParaRPr kumimoji="0" lang="en-US" altLang="en-US" sz="6200" b="0" i="0" u="none" strike="noStrike" kern="1200" cap="none" normalizeH="0" baseline="0" dirty="0">
              <a:ln>
                <a:noFill/>
              </a:ln>
              <a:solidFill>
                <a:schemeClr val="tx1"/>
              </a:solidFill>
              <a:effectLst/>
              <a:latin typeface="+mj-lt"/>
              <a:ea typeface="+mj-ea"/>
              <a:cs typeface="+mj-cs"/>
            </a:endParaRPr>
          </a:p>
        </p:txBody>
      </p:sp>
      <p:pic>
        <p:nvPicPr>
          <p:cNvPr id="8" name="Picture 7" descr="A screen shot of a graph&#10;&#10;Description automatically generated">
            <a:extLst>
              <a:ext uri="{FF2B5EF4-FFF2-40B4-BE49-F238E27FC236}">
                <a16:creationId xmlns:a16="http://schemas.microsoft.com/office/drawing/2014/main" id="{E13A6B43-2BBD-1A24-B0A2-9DA6D06F7F61}"/>
              </a:ext>
            </a:extLst>
          </p:cNvPr>
          <p:cNvPicPr>
            <a:picLocks noChangeAspect="1"/>
          </p:cNvPicPr>
          <p:nvPr/>
        </p:nvPicPr>
        <p:blipFill>
          <a:blip r:embed="rId2"/>
          <a:stretch>
            <a:fillRect/>
          </a:stretch>
        </p:blipFill>
        <p:spPr>
          <a:xfrm>
            <a:off x="6094792" y="5049008"/>
            <a:ext cx="7933043" cy="3224107"/>
          </a:xfrm>
          <a:prstGeom prst="rect">
            <a:avLst/>
          </a:prstGeom>
        </p:spPr>
      </p:pic>
      <p:pic>
        <p:nvPicPr>
          <p:cNvPr id="2" name="Picture 1" descr="A diagram of a software application&#10;&#10;Description automatically generated with medium confidence">
            <a:extLst>
              <a:ext uri="{FF2B5EF4-FFF2-40B4-BE49-F238E27FC236}">
                <a16:creationId xmlns:a16="http://schemas.microsoft.com/office/drawing/2014/main" id="{C9AE1076-26A2-381D-33D6-D4F358B9C12B}"/>
              </a:ext>
            </a:extLst>
          </p:cNvPr>
          <p:cNvPicPr>
            <a:picLocks noChangeAspect="1"/>
          </p:cNvPicPr>
          <p:nvPr/>
        </p:nvPicPr>
        <p:blipFill rotWithShape="1">
          <a:blip r:embed="rId3">
            <a:extLst>
              <a:ext uri="{28A0092B-C50C-407E-A947-70E740481C1C}">
                <a14:useLocalDpi xmlns:a14="http://schemas.microsoft.com/office/drawing/2010/main" val="0"/>
              </a:ext>
            </a:extLst>
          </a:blip>
          <a:srcRect b="2492"/>
          <a:stretch/>
        </p:blipFill>
        <p:spPr bwMode="auto">
          <a:xfrm>
            <a:off x="279186" y="2461718"/>
            <a:ext cx="5658151" cy="5449985"/>
          </a:xfrm>
          <a:prstGeom prst="rect">
            <a:avLst/>
          </a:prstGeom>
          <a:noFill/>
          <a:extLst>
            <a:ext uri="{53640926-AAD7-44D8-BBD7-CCE9431645EC}">
              <a14:shadowObscured xmlns:a14="http://schemas.microsoft.com/office/drawing/2010/main"/>
            </a:ext>
          </a:extLst>
        </p:spPr>
      </p:pic>
      <p:pic>
        <p:nvPicPr>
          <p:cNvPr id="7" name="Picture 6" descr="A screenshot of a computer&#10;&#10;Description automatically generated">
            <a:extLst>
              <a:ext uri="{FF2B5EF4-FFF2-40B4-BE49-F238E27FC236}">
                <a16:creationId xmlns:a16="http://schemas.microsoft.com/office/drawing/2014/main" id="{5EE04D06-21E9-5151-0056-D502BEFB0277}"/>
              </a:ext>
            </a:extLst>
          </p:cNvPr>
          <p:cNvPicPr>
            <a:picLocks noChangeAspect="1"/>
          </p:cNvPicPr>
          <p:nvPr/>
        </p:nvPicPr>
        <p:blipFill rotWithShape="1">
          <a:blip r:embed="rId4"/>
          <a:srcRect l="17627" t="17305" r="-515" b="24762"/>
          <a:stretch/>
        </p:blipFill>
        <p:spPr bwMode="auto">
          <a:xfrm>
            <a:off x="6094792" y="2372167"/>
            <a:ext cx="8531949" cy="2720356"/>
          </a:xfrm>
          <a:prstGeom prst="rect">
            <a:avLst/>
          </a:prstGeom>
          <a:extLst>
            <a:ext uri="{53640926-AAD7-44D8-BBD7-CCE9431645EC}">
              <a14:shadowObscured xmlns:a14="http://schemas.microsoft.com/office/drawing/2010/main"/>
            </a:ext>
          </a:extLst>
        </p:spPr>
      </p:pic>
      <p:sp>
        <p:nvSpPr>
          <p:cNvPr id="5" name="TextBox 4">
            <a:extLst>
              <a:ext uri="{FF2B5EF4-FFF2-40B4-BE49-F238E27FC236}">
                <a16:creationId xmlns:a16="http://schemas.microsoft.com/office/drawing/2014/main" id="{AB6AD968-978E-3C45-B87B-C8AE0F9B3CBF}"/>
              </a:ext>
            </a:extLst>
          </p:cNvPr>
          <p:cNvSpPr txBox="1"/>
          <p:nvPr/>
        </p:nvSpPr>
        <p:spPr>
          <a:xfrm>
            <a:off x="1437817" y="668626"/>
            <a:ext cx="11754764" cy="1325829"/>
          </a:xfrm>
          <a:prstGeom prst="rect">
            <a:avLst/>
          </a:prstGeom>
        </p:spPr>
        <p:txBody>
          <a:bodyPr vert="horz" lIns="91440" tIns="45720" rIns="91440" bIns="45720" rtlCol="0" anchor="b">
            <a:normAutofit/>
          </a:bodyPr>
          <a:lstStyle/>
          <a:p>
            <a:pPr algn="ctr">
              <a:lnSpc>
                <a:spcPct val="90000"/>
              </a:lnSpc>
              <a:spcBef>
                <a:spcPct val="0"/>
              </a:spcBef>
              <a:spcAft>
                <a:spcPts val="600"/>
              </a:spcAft>
            </a:pPr>
            <a:endParaRPr lang="en-US" sz="4800" dirty="0">
              <a:latin typeface="+mj-lt"/>
              <a:ea typeface="+mj-ea"/>
              <a:cs typeface="+mj-cs"/>
            </a:endParaRPr>
          </a:p>
        </p:txBody>
      </p:sp>
    </p:spTree>
    <p:extLst>
      <p:ext uri="{BB962C8B-B14F-4D97-AF65-F5344CB8AC3E}">
        <p14:creationId xmlns:p14="http://schemas.microsoft.com/office/powerpoint/2010/main" val="1275316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5648" y="656749"/>
            <a:ext cx="7845504" cy="1159669"/>
          </a:xfrm>
          <a:prstGeom prst="rect">
            <a:avLst/>
          </a:prstGeom>
          <a:noFill/>
          <a:ln/>
        </p:spPr>
        <p:txBody>
          <a:bodyPr wrap="square" lIns="0" tIns="0" rIns="0" bIns="0" rtlCol="0" anchor="t"/>
          <a:lstStyle/>
          <a:p>
            <a:pPr marL="0" indent="0">
              <a:lnSpc>
                <a:spcPts val="4550"/>
              </a:lnSpc>
              <a:buNone/>
            </a:pPr>
            <a:r>
              <a:rPr lang="en-US" sz="3650" dirty="0">
                <a:solidFill>
                  <a:srgbClr val="161613"/>
                </a:solidFill>
                <a:latin typeface="DM Sans Medium" pitchFamily="34" charset="0"/>
                <a:ea typeface="DM Sans Medium" pitchFamily="34" charset="-122"/>
                <a:cs typeface="DM Sans Medium" pitchFamily="34" charset="-120"/>
              </a:rPr>
              <a:t>Service Combinations for Highest Satisfaction</a:t>
            </a:r>
            <a:endParaRPr lang="en-US" sz="3650" dirty="0"/>
          </a:p>
        </p:txBody>
      </p:sp>
      <p:sp>
        <p:nvSpPr>
          <p:cNvPr id="4" name="Text 1"/>
          <p:cNvSpPr/>
          <p:nvPr/>
        </p:nvSpPr>
        <p:spPr>
          <a:xfrm>
            <a:off x="6135648" y="2094667"/>
            <a:ext cx="7845504" cy="1186815"/>
          </a:xfrm>
          <a:prstGeom prst="rect">
            <a:avLst/>
          </a:prstGeom>
          <a:noFill/>
          <a:ln/>
        </p:spPr>
        <p:txBody>
          <a:bodyPr wrap="square" lIns="0" tIns="0" rIns="0" bIns="0" rtlCol="0" anchor="t"/>
          <a:lstStyle/>
          <a:p>
            <a:pPr marL="0" indent="0">
              <a:lnSpc>
                <a:spcPts val="2300"/>
              </a:lnSpc>
              <a:buNone/>
            </a:pPr>
            <a:r>
              <a:rPr lang="en-US" sz="1450" dirty="0">
                <a:solidFill>
                  <a:srgbClr val="161613"/>
                </a:solidFill>
                <a:latin typeface="Inter" pitchFamily="34" charset="0"/>
                <a:ea typeface="Inter" pitchFamily="34" charset="-122"/>
                <a:cs typeface="Inter" pitchFamily="34" charset="-120"/>
              </a:rPr>
              <a:t>Logistic regression was used to identify service factor combinations leading to high customer satisfaction. The process involved data retrieval, handling missing values, creating combined attributes, and encoding categorical variables. 'High customer satisfaction' was set as the target variable, with service factors as predictors.</a:t>
            </a:r>
            <a:endParaRPr lang="en-US" sz="1450" dirty="0"/>
          </a:p>
        </p:txBody>
      </p:sp>
      <p:sp>
        <p:nvSpPr>
          <p:cNvPr id="5" name="Text 2"/>
          <p:cNvSpPr/>
          <p:nvPr/>
        </p:nvSpPr>
        <p:spPr>
          <a:xfrm>
            <a:off x="6135648" y="3490198"/>
            <a:ext cx="7845504" cy="1186815"/>
          </a:xfrm>
          <a:prstGeom prst="rect">
            <a:avLst/>
          </a:prstGeom>
          <a:noFill/>
          <a:ln/>
        </p:spPr>
        <p:txBody>
          <a:bodyPr wrap="square" lIns="0" tIns="0" rIns="0" bIns="0" rtlCol="0" anchor="t"/>
          <a:lstStyle/>
          <a:p>
            <a:pPr marL="0" indent="0">
              <a:lnSpc>
                <a:spcPts val="2300"/>
              </a:lnSpc>
              <a:buNone/>
            </a:pPr>
            <a:r>
              <a:rPr lang="en-US" sz="1450" dirty="0">
                <a:solidFill>
                  <a:srgbClr val="161613"/>
                </a:solidFill>
                <a:latin typeface="Inter" pitchFamily="34" charset="0"/>
                <a:ea typeface="Inter" pitchFamily="34" charset="-122"/>
                <a:cs typeface="Inter" pitchFamily="34" charset="-120"/>
              </a:rPr>
              <a:t>The model achieved 82.67% accuracy, performing well in predicting the negative class (precision: 90.14%, recall: 89.95%). However, it struggled with predicting high customer satisfaction (precision: 32.85%, recall: 33.33%), indicating difficulty in correctly identifying instances of high satisfaction.</a:t>
            </a:r>
            <a:endParaRPr lang="en-US" sz="1450" dirty="0"/>
          </a:p>
        </p:txBody>
      </p:sp>
      <p:sp>
        <p:nvSpPr>
          <p:cNvPr id="6" name="Shape 3"/>
          <p:cNvSpPr/>
          <p:nvPr/>
        </p:nvSpPr>
        <p:spPr>
          <a:xfrm>
            <a:off x="6135648" y="4885730"/>
            <a:ext cx="7845504" cy="2687003"/>
          </a:xfrm>
          <a:prstGeom prst="roundRect">
            <a:avLst>
              <a:gd name="adj" fmla="val 1036"/>
            </a:avLst>
          </a:prstGeom>
          <a:noFill/>
          <a:ln w="7620">
            <a:solidFill>
              <a:srgbClr val="000000">
                <a:alpha val="8000"/>
              </a:srgbClr>
            </a:solidFill>
            <a:prstDash val="solid"/>
          </a:ln>
        </p:spPr>
        <p:txBody>
          <a:bodyPr/>
          <a:lstStyle/>
          <a:p>
            <a:endParaRPr lang="en-US"/>
          </a:p>
        </p:txBody>
      </p:sp>
      <p:sp>
        <p:nvSpPr>
          <p:cNvPr id="7" name="Shape 4"/>
          <p:cNvSpPr/>
          <p:nvPr/>
        </p:nvSpPr>
        <p:spPr>
          <a:xfrm>
            <a:off x="6143268" y="4893350"/>
            <a:ext cx="7830264" cy="534352"/>
          </a:xfrm>
          <a:prstGeom prst="rect">
            <a:avLst/>
          </a:prstGeom>
          <a:solidFill>
            <a:srgbClr val="FFFFFF">
              <a:alpha val="4000"/>
            </a:srgbClr>
          </a:solidFill>
          <a:ln/>
        </p:spPr>
        <p:txBody>
          <a:bodyPr/>
          <a:lstStyle/>
          <a:p>
            <a:endParaRPr lang="en-US"/>
          </a:p>
        </p:txBody>
      </p:sp>
      <p:sp>
        <p:nvSpPr>
          <p:cNvPr id="8" name="Text 5"/>
          <p:cNvSpPr/>
          <p:nvPr/>
        </p:nvSpPr>
        <p:spPr>
          <a:xfrm>
            <a:off x="6328767" y="5012174"/>
            <a:ext cx="3540323" cy="296704"/>
          </a:xfrm>
          <a:prstGeom prst="rect">
            <a:avLst/>
          </a:prstGeom>
          <a:noFill/>
          <a:ln/>
        </p:spPr>
        <p:txBody>
          <a:bodyPr wrap="none" lIns="0" tIns="0" rIns="0" bIns="0" rtlCol="0" anchor="t"/>
          <a:lstStyle/>
          <a:p>
            <a:pPr marL="0" indent="0">
              <a:lnSpc>
                <a:spcPts val="2300"/>
              </a:lnSpc>
              <a:buNone/>
            </a:pPr>
            <a:r>
              <a:rPr lang="en-US" sz="1450" dirty="0">
                <a:solidFill>
                  <a:srgbClr val="161613"/>
                </a:solidFill>
                <a:latin typeface="Inter" pitchFamily="34" charset="0"/>
                <a:ea typeface="Inter" pitchFamily="34" charset="-122"/>
                <a:cs typeface="Inter" pitchFamily="34" charset="-120"/>
              </a:rPr>
              <a:t>Model Accuracy</a:t>
            </a:r>
            <a:endParaRPr lang="en-US" sz="1450" dirty="0"/>
          </a:p>
        </p:txBody>
      </p:sp>
      <p:sp>
        <p:nvSpPr>
          <p:cNvPr id="9" name="Text 6"/>
          <p:cNvSpPr/>
          <p:nvPr/>
        </p:nvSpPr>
        <p:spPr>
          <a:xfrm>
            <a:off x="10247709" y="5012174"/>
            <a:ext cx="3540323" cy="296704"/>
          </a:xfrm>
          <a:prstGeom prst="rect">
            <a:avLst/>
          </a:prstGeom>
          <a:noFill/>
          <a:ln/>
        </p:spPr>
        <p:txBody>
          <a:bodyPr wrap="none" lIns="0" tIns="0" rIns="0" bIns="0" rtlCol="0" anchor="t"/>
          <a:lstStyle/>
          <a:p>
            <a:pPr marL="0" indent="0">
              <a:lnSpc>
                <a:spcPts val="2300"/>
              </a:lnSpc>
              <a:buNone/>
            </a:pPr>
            <a:r>
              <a:rPr lang="en-US" sz="1450" dirty="0">
                <a:solidFill>
                  <a:srgbClr val="161613"/>
                </a:solidFill>
                <a:latin typeface="Inter" pitchFamily="34" charset="0"/>
                <a:ea typeface="Inter" pitchFamily="34" charset="-122"/>
                <a:cs typeface="Inter" pitchFamily="34" charset="-120"/>
              </a:rPr>
              <a:t>82.67%</a:t>
            </a:r>
            <a:endParaRPr lang="en-US" sz="1450" dirty="0"/>
          </a:p>
        </p:txBody>
      </p:sp>
      <p:sp>
        <p:nvSpPr>
          <p:cNvPr id="10" name="Shape 7"/>
          <p:cNvSpPr/>
          <p:nvPr/>
        </p:nvSpPr>
        <p:spPr>
          <a:xfrm>
            <a:off x="6143268" y="5427702"/>
            <a:ext cx="7830264" cy="534352"/>
          </a:xfrm>
          <a:prstGeom prst="rect">
            <a:avLst/>
          </a:prstGeom>
          <a:solidFill>
            <a:srgbClr val="000000">
              <a:alpha val="4000"/>
            </a:srgbClr>
          </a:solidFill>
          <a:ln/>
        </p:spPr>
        <p:txBody>
          <a:bodyPr/>
          <a:lstStyle/>
          <a:p>
            <a:endParaRPr lang="en-US"/>
          </a:p>
        </p:txBody>
      </p:sp>
      <p:sp>
        <p:nvSpPr>
          <p:cNvPr id="11" name="Text 8"/>
          <p:cNvSpPr/>
          <p:nvPr/>
        </p:nvSpPr>
        <p:spPr>
          <a:xfrm>
            <a:off x="6328767" y="5546527"/>
            <a:ext cx="3540323" cy="296704"/>
          </a:xfrm>
          <a:prstGeom prst="rect">
            <a:avLst/>
          </a:prstGeom>
          <a:noFill/>
          <a:ln/>
        </p:spPr>
        <p:txBody>
          <a:bodyPr wrap="none" lIns="0" tIns="0" rIns="0" bIns="0" rtlCol="0" anchor="t"/>
          <a:lstStyle/>
          <a:p>
            <a:pPr marL="0" indent="0">
              <a:lnSpc>
                <a:spcPts val="2300"/>
              </a:lnSpc>
              <a:buNone/>
            </a:pPr>
            <a:r>
              <a:rPr lang="en-US" sz="1450" dirty="0">
                <a:solidFill>
                  <a:srgbClr val="161613"/>
                </a:solidFill>
                <a:latin typeface="Inter" pitchFamily="34" charset="0"/>
                <a:ea typeface="Inter" pitchFamily="34" charset="-122"/>
                <a:cs typeface="Inter" pitchFamily="34" charset="-120"/>
              </a:rPr>
              <a:t>Negative Class Precision</a:t>
            </a:r>
            <a:endParaRPr lang="en-US" sz="1450" dirty="0"/>
          </a:p>
        </p:txBody>
      </p:sp>
      <p:sp>
        <p:nvSpPr>
          <p:cNvPr id="12" name="Text 9"/>
          <p:cNvSpPr/>
          <p:nvPr/>
        </p:nvSpPr>
        <p:spPr>
          <a:xfrm>
            <a:off x="10247709" y="5546527"/>
            <a:ext cx="3540323" cy="296704"/>
          </a:xfrm>
          <a:prstGeom prst="rect">
            <a:avLst/>
          </a:prstGeom>
          <a:noFill/>
          <a:ln/>
        </p:spPr>
        <p:txBody>
          <a:bodyPr wrap="none" lIns="0" tIns="0" rIns="0" bIns="0" rtlCol="0" anchor="t"/>
          <a:lstStyle/>
          <a:p>
            <a:pPr marL="0" indent="0">
              <a:lnSpc>
                <a:spcPts val="2300"/>
              </a:lnSpc>
              <a:buNone/>
            </a:pPr>
            <a:r>
              <a:rPr lang="en-US" sz="1450" dirty="0">
                <a:solidFill>
                  <a:srgbClr val="161613"/>
                </a:solidFill>
                <a:latin typeface="Inter" pitchFamily="34" charset="0"/>
                <a:ea typeface="Inter" pitchFamily="34" charset="-122"/>
                <a:cs typeface="Inter" pitchFamily="34" charset="-120"/>
              </a:rPr>
              <a:t>90.14%</a:t>
            </a:r>
            <a:endParaRPr lang="en-US" sz="1450" dirty="0"/>
          </a:p>
        </p:txBody>
      </p:sp>
      <p:sp>
        <p:nvSpPr>
          <p:cNvPr id="13" name="Shape 10"/>
          <p:cNvSpPr/>
          <p:nvPr/>
        </p:nvSpPr>
        <p:spPr>
          <a:xfrm>
            <a:off x="6143268" y="5962055"/>
            <a:ext cx="7830264" cy="534352"/>
          </a:xfrm>
          <a:prstGeom prst="rect">
            <a:avLst/>
          </a:prstGeom>
          <a:solidFill>
            <a:srgbClr val="FFFFFF">
              <a:alpha val="4000"/>
            </a:srgbClr>
          </a:solidFill>
          <a:ln/>
        </p:spPr>
        <p:txBody>
          <a:bodyPr/>
          <a:lstStyle/>
          <a:p>
            <a:endParaRPr lang="en-US"/>
          </a:p>
        </p:txBody>
      </p:sp>
      <p:sp>
        <p:nvSpPr>
          <p:cNvPr id="14" name="Text 11"/>
          <p:cNvSpPr/>
          <p:nvPr/>
        </p:nvSpPr>
        <p:spPr>
          <a:xfrm>
            <a:off x="6328767" y="6080879"/>
            <a:ext cx="3540323" cy="296704"/>
          </a:xfrm>
          <a:prstGeom prst="rect">
            <a:avLst/>
          </a:prstGeom>
          <a:noFill/>
          <a:ln/>
        </p:spPr>
        <p:txBody>
          <a:bodyPr wrap="none" lIns="0" tIns="0" rIns="0" bIns="0" rtlCol="0" anchor="t"/>
          <a:lstStyle/>
          <a:p>
            <a:pPr marL="0" indent="0">
              <a:lnSpc>
                <a:spcPts val="2300"/>
              </a:lnSpc>
              <a:buNone/>
            </a:pPr>
            <a:r>
              <a:rPr lang="en-US" sz="1450" dirty="0">
                <a:solidFill>
                  <a:srgbClr val="161613"/>
                </a:solidFill>
                <a:latin typeface="Inter" pitchFamily="34" charset="0"/>
                <a:ea typeface="Inter" pitchFamily="34" charset="-122"/>
                <a:cs typeface="Inter" pitchFamily="34" charset="-120"/>
              </a:rPr>
              <a:t>Negative Class Recall</a:t>
            </a:r>
            <a:endParaRPr lang="en-US" sz="1450" dirty="0"/>
          </a:p>
        </p:txBody>
      </p:sp>
      <p:sp>
        <p:nvSpPr>
          <p:cNvPr id="15" name="Text 12"/>
          <p:cNvSpPr/>
          <p:nvPr/>
        </p:nvSpPr>
        <p:spPr>
          <a:xfrm>
            <a:off x="10247709" y="6080879"/>
            <a:ext cx="3540323" cy="296704"/>
          </a:xfrm>
          <a:prstGeom prst="rect">
            <a:avLst/>
          </a:prstGeom>
          <a:noFill/>
          <a:ln/>
        </p:spPr>
        <p:txBody>
          <a:bodyPr wrap="none" lIns="0" tIns="0" rIns="0" bIns="0" rtlCol="0" anchor="t"/>
          <a:lstStyle/>
          <a:p>
            <a:pPr marL="0" indent="0">
              <a:lnSpc>
                <a:spcPts val="2300"/>
              </a:lnSpc>
              <a:buNone/>
            </a:pPr>
            <a:r>
              <a:rPr lang="en-US" sz="1450" dirty="0">
                <a:solidFill>
                  <a:srgbClr val="161613"/>
                </a:solidFill>
                <a:latin typeface="Inter" pitchFamily="34" charset="0"/>
                <a:ea typeface="Inter" pitchFamily="34" charset="-122"/>
                <a:cs typeface="Inter" pitchFamily="34" charset="-120"/>
              </a:rPr>
              <a:t>89.95%</a:t>
            </a:r>
            <a:endParaRPr lang="en-US" sz="1450" dirty="0"/>
          </a:p>
        </p:txBody>
      </p:sp>
      <p:sp>
        <p:nvSpPr>
          <p:cNvPr id="16" name="Shape 13"/>
          <p:cNvSpPr/>
          <p:nvPr/>
        </p:nvSpPr>
        <p:spPr>
          <a:xfrm>
            <a:off x="6143268" y="6496407"/>
            <a:ext cx="7830264" cy="534352"/>
          </a:xfrm>
          <a:prstGeom prst="rect">
            <a:avLst/>
          </a:prstGeom>
          <a:solidFill>
            <a:srgbClr val="000000">
              <a:alpha val="4000"/>
            </a:srgbClr>
          </a:solidFill>
          <a:ln/>
        </p:spPr>
        <p:txBody>
          <a:bodyPr/>
          <a:lstStyle/>
          <a:p>
            <a:endParaRPr lang="en-US"/>
          </a:p>
        </p:txBody>
      </p:sp>
      <p:sp>
        <p:nvSpPr>
          <p:cNvPr id="17" name="Text 14"/>
          <p:cNvSpPr/>
          <p:nvPr/>
        </p:nvSpPr>
        <p:spPr>
          <a:xfrm>
            <a:off x="6328767" y="6615232"/>
            <a:ext cx="3540323" cy="296704"/>
          </a:xfrm>
          <a:prstGeom prst="rect">
            <a:avLst/>
          </a:prstGeom>
          <a:noFill/>
          <a:ln/>
        </p:spPr>
        <p:txBody>
          <a:bodyPr wrap="none" lIns="0" tIns="0" rIns="0" bIns="0" rtlCol="0" anchor="t"/>
          <a:lstStyle/>
          <a:p>
            <a:pPr marL="0" indent="0">
              <a:lnSpc>
                <a:spcPts val="2300"/>
              </a:lnSpc>
              <a:buNone/>
            </a:pPr>
            <a:r>
              <a:rPr lang="en-US" sz="1450" dirty="0">
                <a:solidFill>
                  <a:srgbClr val="161613"/>
                </a:solidFill>
                <a:latin typeface="Inter" pitchFamily="34" charset="0"/>
                <a:ea typeface="Inter" pitchFamily="34" charset="-122"/>
                <a:cs typeface="Inter" pitchFamily="34" charset="-120"/>
              </a:rPr>
              <a:t>Positive Class Precision</a:t>
            </a:r>
            <a:endParaRPr lang="en-US" sz="1450" dirty="0"/>
          </a:p>
        </p:txBody>
      </p:sp>
      <p:sp>
        <p:nvSpPr>
          <p:cNvPr id="18" name="Text 15"/>
          <p:cNvSpPr/>
          <p:nvPr/>
        </p:nvSpPr>
        <p:spPr>
          <a:xfrm>
            <a:off x="10247709" y="6615232"/>
            <a:ext cx="3540323" cy="296704"/>
          </a:xfrm>
          <a:prstGeom prst="rect">
            <a:avLst/>
          </a:prstGeom>
          <a:noFill/>
          <a:ln/>
        </p:spPr>
        <p:txBody>
          <a:bodyPr wrap="none" lIns="0" tIns="0" rIns="0" bIns="0" rtlCol="0" anchor="t"/>
          <a:lstStyle/>
          <a:p>
            <a:pPr marL="0" indent="0">
              <a:lnSpc>
                <a:spcPts val="2300"/>
              </a:lnSpc>
              <a:buNone/>
            </a:pPr>
            <a:r>
              <a:rPr lang="en-US" sz="1450" dirty="0">
                <a:solidFill>
                  <a:srgbClr val="161613"/>
                </a:solidFill>
                <a:latin typeface="Inter" pitchFamily="34" charset="0"/>
                <a:ea typeface="Inter" pitchFamily="34" charset="-122"/>
                <a:cs typeface="Inter" pitchFamily="34" charset="-120"/>
              </a:rPr>
              <a:t>32.85%</a:t>
            </a:r>
            <a:endParaRPr lang="en-US" sz="1450" dirty="0"/>
          </a:p>
        </p:txBody>
      </p:sp>
      <p:sp>
        <p:nvSpPr>
          <p:cNvPr id="19" name="Shape 16"/>
          <p:cNvSpPr/>
          <p:nvPr/>
        </p:nvSpPr>
        <p:spPr>
          <a:xfrm>
            <a:off x="6143268" y="7030760"/>
            <a:ext cx="7830264" cy="534352"/>
          </a:xfrm>
          <a:prstGeom prst="rect">
            <a:avLst/>
          </a:prstGeom>
          <a:solidFill>
            <a:srgbClr val="FFFFFF">
              <a:alpha val="4000"/>
            </a:srgbClr>
          </a:solidFill>
          <a:ln/>
        </p:spPr>
        <p:txBody>
          <a:bodyPr/>
          <a:lstStyle/>
          <a:p>
            <a:endParaRPr lang="en-US"/>
          </a:p>
        </p:txBody>
      </p:sp>
      <p:sp>
        <p:nvSpPr>
          <p:cNvPr id="20" name="Text 17"/>
          <p:cNvSpPr/>
          <p:nvPr/>
        </p:nvSpPr>
        <p:spPr>
          <a:xfrm>
            <a:off x="6328767" y="7149584"/>
            <a:ext cx="3540323" cy="296704"/>
          </a:xfrm>
          <a:prstGeom prst="rect">
            <a:avLst/>
          </a:prstGeom>
          <a:noFill/>
          <a:ln/>
        </p:spPr>
        <p:txBody>
          <a:bodyPr wrap="none" lIns="0" tIns="0" rIns="0" bIns="0" rtlCol="0" anchor="t"/>
          <a:lstStyle/>
          <a:p>
            <a:pPr marL="0" indent="0">
              <a:lnSpc>
                <a:spcPts val="2300"/>
              </a:lnSpc>
              <a:buNone/>
            </a:pPr>
            <a:r>
              <a:rPr lang="en-US" sz="1450" dirty="0">
                <a:solidFill>
                  <a:srgbClr val="161613"/>
                </a:solidFill>
                <a:latin typeface="Inter" pitchFamily="34" charset="0"/>
                <a:ea typeface="Inter" pitchFamily="34" charset="-122"/>
                <a:cs typeface="Inter" pitchFamily="34" charset="-120"/>
              </a:rPr>
              <a:t>Positive Class Recall</a:t>
            </a:r>
            <a:endParaRPr lang="en-US" sz="1450" dirty="0"/>
          </a:p>
        </p:txBody>
      </p:sp>
      <p:sp>
        <p:nvSpPr>
          <p:cNvPr id="21" name="Text 18"/>
          <p:cNvSpPr/>
          <p:nvPr/>
        </p:nvSpPr>
        <p:spPr>
          <a:xfrm>
            <a:off x="10247709" y="7149584"/>
            <a:ext cx="3540323" cy="296704"/>
          </a:xfrm>
          <a:prstGeom prst="rect">
            <a:avLst/>
          </a:prstGeom>
          <a:noFill/>
          <a:ln/>
        </p:spPr>
        <p:txBody>
          <a:bodyPr wrap="none" lIns="0" tIns="0" rIns="0" bIns="0" rtlCol="0" anchor="t"/>
          <a:lstStyle/>
          <a:p>
            <a:pPr marL="0" indent="0">
              <a:lnSpc>
                <a:spcPts val="2300"/>
              </a:lnSpc>
              <a:buNone/>
            </a:pPr>
            <a:r>
              <a:rPr lang="en-US" sz="1450" dirty="0">
                <a:solidFill>
                  <a:srgbClr val="161613"/>
                </a:solidFill>
                <a:latin typeface="Inter" pitchFamily="34" charset="0"/>
                <a:ea typeface="Inter" pitchFamily="34" charset="-122"/>
                <a:cs typeface="Inter" pitchFamily="34" charset="-120"/>
              </a:rPr>
              <a:t>33.33%</a:t>
            </a:r>
            <a:endParaRPr lang="en-US" sz="1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TotalTime>
  <Words>1416</Words>
  <Application>Microsoft Office PowerPoint</Application>
  <PresentationFormat>Custom</PresentationFormat>
  <Paragraphs>110</Paragraphs>
  <Slides>14</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DM Sans Medium</vt:lpstr>
      <vt:lpstr>DM Sans</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Manasa Rajagopal Madabushi</cp:lastModifiedBy>
  <cp:revision>5</cp:revision>
  <dcterms:created xsi:type="dcterms:W3CDTF">2024-10-13T15:35:39Z</dcterms:created>
  <dcterms:modified xsi:type="dcterms:W3CDTF">2024-10-13T18:44:23Z</dcterms:modified>
</cp:coreProperties>
</file>